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5" r:id="rId3"/>
    <p:sldId id="276" r:id="rId4"/>
    <p:sldId id="277" r:id="rId5"/>
    <p:sldId id="278" r:id="rId6"/>
    <p:sldId id="256" r:id="rId7"/>
    <p:sldId id="275" r:id="rId8"/>
    <p:sldId id="266" r:id="rId9"/>
    <p:sldId id="267" r:id="rId10"/>
    <p:sldId id="269" r:id="rId11"/>
    <p:sldId id="270" r:id="rId12"/>
    <p:sldId id="271" r:id="rId13"/>
    <p:sldId id="272" r:id="rId14"/>
    <p:sldId id="273" r:id="rId15"/>
    <p:sldId id="274" r:id="rId1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000"/>
    <a:srgbClr val="EF8944"/>
    <a:srgbClr val="ACCCE9"/>
    <a:srgbClr val="F59E00"/>
    <a:srgbClr val="E6E6E6"/>
    <a:srgbClr val="7F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21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zh-CN" altLang="en-US" sz="1400" b="0" i="0" u="none" strike="noStrike" kern="1200" spc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 sz="1400" b="1" dirty="0">
                <a:latin typeface="975 朦胧黑体" panose="020B0500000000000000" pitchFamily="34" charset="-122"/>
                <a:ea typeface="975 朦胧黑体" panose="020B0500000000000000" pitchFamily="34" charset="-122"/>
              </a:rPr>
              <a:t>销售占比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altLang="en-US" sz="1400" b="0" i="0" u="none" strike="noStrike" kern="1200" spc="0" baseline="0" dirty="0" smtClean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FA92-4A03-A748-C96FD95F288E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F391-49A0-AE98-B6E304E4100F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F391-49A0-AE98-B6E304E4100F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F391-49A0-AE98-B6E304E4100F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毛绒玩具</c:v>
                </c:pt>
                <c:pt idx="1">
                  <c:v>积木玩具</c:v>
                </c:pt>
                <c:pt idx="2">
                  <c:v>公仔玩偶</c:v>
                </c:pt>
                <c:pt idx="3">
                  <c:v>其他</c:v>
                </c:pt>
              </c:strCache>
            </c:strRef>
          </c:cat>
          <c:val>
            <c:numRef>
              <c:f>Sheet1!$B$2:$B$5</c:f>
              <c:numCache>
                <c:formatCode>0.00%</c:formatCode>
                <c:ptCount val="4"/>
                <c:pt idx="0">
                  <c:v>0.16200000000000001</c:v>
                </c:pt>
                <c:pt idx="1">
                  <c:v>0.14899999999999999</c:v>
                </c:pt>
                <c:pt idx="2">
                  <c:v>0.126</c:v>
                </c:pt>
                <c:pt idx="3">
                  <c:v>0.56299999999999994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A92-4A03-A748-C96FD95F288E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B0995A-8D43-E480-171B-E857064AB3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1374748-ACF9-356B-93F5-AB2B6263A1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7920AC2-8321-E949-C747-EB9F009A92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879A4-C3B7-4FD4-8257-7CCA0618A938}" type="datetimeFigureOut">
              <a:rPr lang="zh-CN" altLang="en-US" smtClean="0"/>
              <a:t>2022/12/27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4E62B3F-6036-6CB9-516F-C94171EC7B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15B33DC-A2A6-63BB-CB19-2B0AE2F68C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EB769-7774-4CD8-9F5D-F8D6DC26C18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65673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56DD76-3B37-EDD3-6688-3874E22B4F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F8FF00E-57AB-B036-851A-440258AC78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72ED394-274A-8A4B-24A5-3A07EDE93D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879A4-C3B7-4FD4-8257-7CCA0618A938}" type="datetimeFigureOut">
              <a:rPr lang="zh-CN" altLang="en-US" smtClean="0"/>
              <a:t>2022/12/27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2E63116-3560-F66E-0996-D10070D64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E337083-C245-1EBC-EB9E-50B6AF2FB9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EB769-7774-4CD8-9F5D-F8D6DC26C18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82724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1DA1B9DB-5FCD-0B41-8115-CB7D40EC30D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CFDCDBA-3DA0-2B47-559A-6C5FC094DC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C838A7A-1840-B802-096A-DFD5C0E269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879A4-C3B7-4FD4-8257-7CCA0618A938}" type="datetimeFigureOut">
              <a:rPr lang="zh-CN" altLang="en-US" smtClean="0"/>
              <a:t>2022/12/27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55493E1-EFFF-952E-FA1E-BC6AE75732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69E6020-48B1-E2FD-5962-325B748EA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EB769-7774-4CD8-9F5D-F8D6DC26C18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32222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5F1069-5014-695D-CA95-8AA749EE7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E7D047E-358F-7FE6-B482-EE361095D8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5BE3F84-6B20-197E-7D59-0EF81F2703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879A4-C3B7-4FD4-8257-7CCA0618A938}" type="datetimeFigureOut">
              <a:rPr lang="zh-CN" altLang="en-US" smtClean="0"/>
              <a:t>2022/12/27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9D6F235-2275-B888-5DEC-6A3B605C9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1223408-6A95-84A4-8349-DE365DBB27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EB769-7774-4CD8-9F5D-F8D6DC26C18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02363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E65E3F-6176-A402-BD43-DB160993B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5ECE12E-4D5E-CB27-888C-129C86AFA1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44A646B-F7ED-D50C-C2B4-3C14000850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879A4-C3B7-4FD4-8257-7CCA0618A938}" type="datetimeFigureOut">
              <a:rPr lang="zh-CN" altLang="en-US" smtClean="0"/>
              <a:t>2022/12/27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905F6FC-8BE6-84D8-B0E6-72F0F85CF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1ACA211-61B3-033E-6A21-731156AD9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EB769-7774-4CD8-9F5D-F8D6DC26C18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90953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5011ABA-52DF-8FBB-88C7-D9BA416A5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A8C058D-683D-739C-8488-F03C7208E3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2F03713-D571-8443-E2CD-DE3429F6C2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4F943D7-F4BC-F805-A805-C8C44D243E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879A4-C3B7-4FD4-8257-7CCA0618A938}" type="datetimeFigureOut">
              <a:rPr lang="zh-CN" altLang="en-US" smtClean="0"/>
              <a:t>2022/12/27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02049B2-2D43-2643-DFD3-E25513FE13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90400B7-7B46-1736-E725-97E7BF169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EB769-7774-4CD8-9F5D-F8D6DC26C18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34760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4ECEFD-85CE-2DE0-FDB6-D85FD7AA2D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3BB1419-8AE7-0383-D2DE-80EB799813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28701B9-211A-A5F8-7FE3-594E306173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29C1F9F-16A6-0FB4-5D99-65AF3885B14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D7C24F5-72C3-5F62-916B-085188BAE45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8B2A9C71-E8B6-1920-A293-EDE24B7DB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879A4-C3B7-4FD4-8257-7CCA0618A938}" type="datetimeFigureOut">
              <a:rPr lang="zh-CN" altLang="en-US" smtClean="0"/>
              <a:t>2022/12/27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C1A973D1-9008-06F7-41F8-900069DF14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9BD49F4C-6BBA-CA24-F407-6C3CCB0063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EB769-7774-4CD8-9F5D-F8D6DC26C18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78537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6144118-5443-0789-41C6-A831766164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32949F87-EA11-7DC9-1FF6-573FB8C26C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879A4-C3B7-4FD4-8257-7CCA0618A938}" type="datetimeFigureOut">
              <a:rPr lang="zh-CN" altLang="en-US" smtClean="0"/>
              <a:t>2022/12/27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7139B6E-C462-D5A4-E13A-8D3067593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2A8C622-0C32-C026-3BB9-B2396A8B15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EB769-7774-4CD8-9F5D-F8D6DC26C18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44702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5485B8D-4D52-396B-AE1F-3ACCD95329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879A4-C3B7-4FD4-8257-7CCA0618A938}" type="datetimeFigureOut">
              <a:rPr lang="zh-CN" altLang="en-US" smtClean="0"/>
              <a:t>2022/12/27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B941EDC2-A275-7D72-5E89-EB35E8FB92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0D62C31-968B-0351-672F-19FCA8C50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EB769-7774-4CD8-9F5D-F8D6DC26C18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9662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709648-5616-D933-52E4-45C23815FC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902CFB7-8519-068D-45B9-58D30C60BA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41AB135-DD4D-C490-F6F6-ABA3263C40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F093281-EE08-CA95-4833-E34314439E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879A4-C3B7-4FD4-8257-7CCA0618A938}" type="datetimeFigureOut">
              <a:rPr lang="zh-CN" altLang="en-US" smtClean="0"/>
              <a:t>2022/12/27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1560AC3-896F-C1B4-A91C-A2CF4B05BC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B0A7F6F-A435-F1F2-48A2-51B373D5B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EB769-7774-4CD8-9F5D-F8D6DC26C18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98350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FBBB91-76B8-CCEF-3688-643ED42D27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655FCF2E-9E9E-8CA1-D0E9-4367AEC34EE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1825C04-6BB0-4EAC-ED12-1F38219EE2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85F4810-EB0F-0B9F-1966-4FAF18D5D2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879A4-C3B7-4FD4-8257-7CCA0618A938}" type="datetimeFigureOut">
              <a:rPr lang="zh-CN" altLang="en-US" smtClean="0"/>
              <a:t>2022/12/27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F9C583E-ECB6-E45F-0FD8-DE61F2A0D7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5833A9E-3C5D-A61E-EB70-9EACCAE8DB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EB769-7774-4CD8-9F5D-F8D6DC26C18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00139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19897A73-24A0-F592-4677-EA596143B6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3EC78A1-88DC-61C7-C942-E752A13DB7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6E5539C-9457-E49A-B69C-AC018CBB7F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B879A4-C3B7-4FD4-8257-7CCA0618A938}" type="datetimeFigureOut">
              <a:rPr lang="zh-CN" altLang="en-US" smtClean="0"/>
              <a:t>2022/12/27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9910747-D384-1EA4-0867-F48CA3C788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8A44B09-996F-2F33-0C97-F42876092D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AEB769-7774-4CD8-9F5D-F8D6DC26C18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07651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jpeg"/><Relationship Id="rId4" Type="http://schemas.openxmlformats.org/officeDocument/2006/relationships/image" Target="../media/image11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6C7F93F2-7577-5504-5C9D-A18C4A99F447}"/>
              </a:ext>
            </a:extLst>
          </p:cNvPr>
          <p:cNvSpPr txBox="1"/>
          <p:nvPr/>
        </p:nvSpPr>
        <p:spPr>
          <a:xfrm>
            <a:off x="826190" y="701371"/>
            <a:ext cx="116570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chemeClr val="bg2">
                    <a:lumMod val="50000"/>
                  </a:schemeClr>
                </a:solidFill>
              </a:rPr>
              <a:t>商业策略  </a:t>
            </a:r>
            <a:r>
              <a:rPr lang="en-US" altLang="zh-CN" sz="1000" dirty="0">
                <a:solidFill>
                  <a:schemeClr val="bg2">
                    <a:lumMod val="50000"/>
                  </a:schemeClr>
                </a:solidFill>
              </a:rPr>
              <a:t>2022</a:t>
            </a:r>
            <a:r>
              <a:rPr lang="zh-CN" altLang="en-US" sz="1000" dirty="0">
                <a:solidFill>
                  <a:schemeClr val="bg2">
                    <a:lumMod val="50000"/>
                  </a:schemeClr>
                </a:solidFill>
              </a:rPr>
              <a:t>冬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04692A7-43D0-A0F6-A1F7-6252CA7F74BA}"/>
              </a:ext>
            </a:extLst>
          </p:cNvPr>
          <p:cNvSpPr txBox="1"/>
          <p:nvPr/>
        </p:nvSpPr>
        <p:spPr>
          <a:xfrm>
            <a:off x="826190" y="1941094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2">
                    <a:lumMod val="50000"/>
                  </a:schemeClr>
                </a:solidFill>
                <a:latin typeface="975 朦胧黑体" panose="020B0500000000000000" pitchFamily="34" charset="-122"/>
                <a:ea typeface="975 朦胧黑体" panose="020B0500000000000000" pitchFamily="34" charset="-122"/>
              </a:rPr>
              <a:t>创业案例分享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8184A26-9193-81CB-A3E1-F564F16B6BAB}"/>
              </a:ext>
            </a:extLst>
          </p:cNvPr>
          <p:cNvSpPr txBox="1"/>
          <p:nvPr/>
        </p:nvSpPr>
        <p:spPr>
          <a:xfrm>
            <a:off x="824957" y="2369480"/>
            <a:ext cx="71609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975 朦胧黑体" panose="020B0500000000000000" pitchFamily="34" charset="-122"/>
                <a:ea typeface="975 朦胧黑体" panose="020B0500000000000000" pitchFamily="34" charset="-122"/>
              </a:rPr>
              <a:t>中式快餐品牌运营</a:t>
            </a:r>
            <a:r>
              <a:rPr lang="en-US" altLang="zh-CN" sz="3200" b="1" dirty="0">
                <a:latin typeface="975 朦胧黑体" panose="020B0500000000000000" pitchFamily="34" charset="-122"/>
                <a:ea typeface="975 朦胧黑体" panose="020B0500000000000000" pitchFamily="34" charset="-122"/>
              </a:rPr>
              <a:t>——</a:t>
            </a:r>
            <a:r>
              <a:rPr lang="zh-CN" altLang="en-US" sz="3200" b="1" dirty="0">
                <a:latin typeface="975 朦胧黑体" panose="020B0500000000000000" pitchFamily="34" charset="-122"/>
                <a:ea typeface="975 朦胧黑体" panose="020B0500000000000000" pitchFamily="34" charset="-122"/>
              </a:rPr>
              <a:t>甘其食案例分析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99C7F88-9467-C2BB-FEA1-8BCEE2CB4F84}"/>
              </a:ext>
            </a:extLst>
          </p:cNvPr>
          <p:cNvSpPr txBox="1"/>
          <p:nvPr/>
        </p:nvSpPr>
        <p:spPr>
          <a:xfrm>
            <a:off x="826190" y="6033518"/>
            <a:ext cx="9605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>
                <a:solidFill>
                  <a:schemeClr val="bg2">
                    <a:lumMod val="50000"/>
                  </a:schemeClr>
                </a:solidFill>
              </a:rPr>
              <a:t>2022 / 12 / 27</a:t>
            </a:r>
            <a:endParaRPr lang="zh-CN" altLang="en-US" sz="10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2BA28B5-BD4C-EB08-4414-63FEADA0FDBF}"/>
              </a:ext>
            </a:extLst>
          </p:cNvPr>
          <p:cNvSpPr txBox="1"/>
          <p:nvPr/>
        </p:nvSpPr>
        <p:spPr>
          <a:xfrm>
            <a:off x="822064" y="5787297"/>
            <a:ext cx="117852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chemeClr val="bg2">
                    <a:lumMod val="50000"/>
                  </a:schemeClr>
                </a:solidFill>
              </a:rPr>
              <a:t>郭柳嶠  </a:t>
            </a:r>
            <a:r>
              <a:rPr lang="en-US" altLang="zh-CN" sz="1000" dirty="0">
                <a:solidFill>
                  <a:schemeClr val="bg2">
                    <a:lumMod val="50000"/>
                  </a:schemeClr>
                </a:solidFill>
              </a:rPr>
              <a:t>22221358</a:t>
            </a:r>
            <a:endParaRPr lang="zh-CN" altLang="en-US" sz="10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FD81E22B-6F2D-F7CA-0C1C-03F4B85103EF}"/>
              </a:ext>
            </a:extLst>
          </p:cNvPr>
          <p:cNvSpPr/>
          <p:nvPr/>
        </p:nvSpPr>
        <p:spPr>
          <a:xfrm>
            <a:off x="698050" y="701371"/>
            <a:ext cx="10555487" cy="557836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66F80CFD-CF1C-941F-1D15-9140CFB67DB0}"/>
              </a:ext>
            </a:extLst>
          </p:cNvPr>
          <p:cNvSpPr/>
          <p:nvPr/>
        </p:nvSpPr>
        <p:spPr>
          <a:xfrm>
            <a:off x="529389" y="473242"/>
            <a:ext cx="10234864" cy="2462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116EAD41-E8DD-7276-00FB-42006DFBA38C}"/>
              </a:ext>
            </a:extLst>
          </p:cNvPr>
          <p:cNvSpPr/>
          <p:nvPr/>
        </p:nvSpPr>
        <p:spPr>
          <a:xfrm>
            <a:off x="1933074" y="651850"/>
            <a:ext cx="8831180" cy="2462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99EF32EF-1BF5-E805-4F02-83B27DB0AE15}"/>
              </a:ext>
            </a:extLst>
          </p:cNvPr>
          <p:cNvSpPr/>
          <p:nvPr/>
        </p:nvSpPr>
        <p:spPr>
          <a:xfrm>
            <a:off x="529389" y="6261647"/>
            <a:ext cx="10234864" cy="2462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E0DD88C9-9CE3-5F02-CA03-7155E1D51C4C}"/>
              </a:ext>
            </a:extLst>
          </p:cNvPr>
          <p:cNvSpPr/>
          <p:nvPr/>
        </p:nvSpPr>
        <p:spPr>
          <a:xfrm>
            <a:off x="749874" y="651850"/>
            <a:ext cx="136358" cy="58560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299983A9-4C8F-9C79-7A05-5976684D65EC}"/>
              </a:ext>
            </a:extLst>
          </p:cNvPr>
          <p:cNvSpPr/>
          <p:nvPr/>
        </p:nvSpPr>
        <p:spPr>
          <a:xfrm>
            <a:off x="11015568" y="1507958"/>
            <a:ext cx="351475" cy="38420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23133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2">
            <a:extLst>
              <a:ext uri="{FF2B5EF4-FFF2-40B4-BE49-F238E27FC236}">
                <a16:creationId xmlns:a16="http://schemas.microsoft.com/office/drawing/2014/main" id="{0206B325-AF10-850B-6D20-A951DAC724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9" t="1351" r="641" b="1083"/>
          <a:stretch/>
        </p:blipFill>
        <p:spPr bwMode="auto">
          <a:xfrm>
            <a:off x="1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ED3043D6-6FAC-BF3E-56F5-1F222D18CEEC}"/>
              </a:ext>
            </a:extLst>
          </p:cNvPr>
          <p:cNvSpPr/>
          <p:nvPr/>
        </p:nvSpPr>
        <p:spPr>
          <a:xfrm>
            <a:off x="221019" y="0"/>
            <a:ext cx="1639865" cy="90273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BF28858-0C07-CF58-0907-61D2B3C420F9}"/>
              </a:ext>
            </a:extLst>
          </p:cNvPr>
          <p:cNvSpPr txBox="1"/>
          <p:nvPr/>
        </p:nvSpPr>
        <p:spPr>
          <a:xfrm>
            <a:off x="435657" y="203127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975 朦胧黑体" panose="020B0500000000000000" pitchFamily="34" charset="-122"/>
                <a:ea typeface="975 朦胧黑体" panose="020B0500000000000000" pitchFamily="34" charset="-122"/>
              </a:rPr>
              <a:t>现存困境</a:t>
            </a: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86F5DB1E-736B-0D92-EBBD-5C432306DE21}"/>
              </a:ext>
            </a:extLst>
          </p:cNvPr>
          <p:cNvCxnSpPr/>
          <p:nvPr/>
        </p:nvCxnSpPr>
        <p:spPr>
          <a:xfrm>
            <a:off x="577516" y="112295"/>
            <a:ext cx="89033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C49C3C92-DF82-BC63-0D25-8F8F91884F3B}"/>
              </a:ext>
            </a:extLst>
          </p:cNvPr>
          <p:cNvSpPr txBox="1"/>
          <p:nvPr/>
        </p:nvSpPr>
        <p:spPr>
          <a:xfrm>
            <a:off x="488723" y="492743"/>
            <a:ext cx="1067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Dilemma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375146E-8F88-095F-5EDD-471F108B72B4}"/>
              </a:ext>
            </a:extLst>
          </p:cNvPr>
          <p:cNvSpPr txBox="1"/>
          <p:nvPr/>
        </p:nvSpPr>
        <p:spPr>
          <a:xfrm>
            <a:off x="2030428" y="498612"/>
            <a:ext cx="49291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chemeClr val="accent2">
                    <a:lumMod val="75000"/>
                  </a:schemeClr>
                </a:solidFill>
                <a:latin typeface="975 朦胧黑体" panose="020B0500000000000000" pitchFamily="34" charset="-122"/>
                <a:ea typeface="975 朦胧黑体" panose="020B0500000000000000" pitchFamily="34" charset="-122"/>
              </a:rPr>
              <a:t>现有的设计模式难以适应市场需求</a:t>
            </a:r>
            <a:endParaRPr lang="en-US" altLang="zh-CN" sz="1600" b="1" dirty="0">
              <a:solidFill>
                <a:schemeClr val="accent2">
                  <a:lumMod val="75000"/>
                </a:schemeClr>
              </a:solidFill>
              <a:latin typeface="975 朦胧黑体" panose="020B0500000000000000" pitchFamily="34" charset="-122"/>
              <a:ea typeface="975 朦胧黑体" panose="020B0500000000000000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A4AF8FE2-589E-0925-6AB3-C6F536CD5F16}"/>
              </a:ext>
            </a:extLst>
          </p:cNvPr>
          <p:cNvSpPr txBox="1"/>
          <p:nvPr/>
        </p:nvSpPr>
        <p:spPr>
          <a:xfrm>
            <a:off x="577516" y="1192349"/>
            <a:ext cx="2550657" cy="4226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1" dirty="0">
                <a:solidFill>
                  <a:schemeClr val="accent2">
                    <a:lumMod val="75000"/>
                  </a:schemeClr>
                </a:solidFill>
                <a:latin typeface="975 朦胧黑体" panose="020B0500000000000000" pitchFamily="34" charset="-122"/>
                <a:ea typeface="975 朦胧黑体" panose="020B0500000000000000" pitchFamily="34" charset="-122"/>
              </a:rPr>
              <a:t>旧的玩具设计模式：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975 朦胧黑体" panose="020B0500000000000000" pitchFamily="34" charset="-122"/>
              <a:ea typeface="975 朦胧黑体" panose="020B0500000000000000" pitchFamily="34" charset="-122"/>
            </a:endParaRP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42887EF6-E6C7-9C4D-E64B-865FFDFF8D9D}"/>
              </a:ext>
            </a:extLst>
          </p:cNvPr>
          <p:cNvSpPr/>
          <p:nvPr/>
        </p:nvSpPr>
        <p:spPr>
          <a:xfrm>
            <a:off x="1826887" y="1702895"/>
            <a:ext cx="854052" cy="502914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51D929AB-F2AF-4C81-A679-42B37547D12B}"/>
              </a:ext>
            </a:extLst>
          </p:cNvPr>
          <p:cNvSpPr txBox="1"/>
          <p:nvPr/>
        </p:nvSpPr>
        <p:spPr>
          <a:xfrm>
            <a:off x="1927424" y="1768524"/>
            <a:ext cx="11239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975 朦胧黑体" panose="020B0500000000000000" pitchFamily="34" charset="-122"/>
                <a:ea typeface="975 朦胧黑体" panose="020B0500000000000000" pitchFamily="34" charset="-122"/>
              </a:rPr>
              <a:t>原料     </a:t>
            </a:r>
            <a:r>
              <a:rPr lang="en-US" altLang="zh-CN" b="1" dirty="0">
                <a:solidFill>
                  <a:schemeClr val="accent2">
                    <a:lumMod val="75000"/>
                  </a:schemeClr>
                </a:solidFill>
                <a:latin typeface="975 朦胧黑体" panose="020B0500000000000000" pitchFamily="34" charset="-122"/>
                <a:ea typeface="975 朦胧黑体" panose="020B0500000000000000" pitchFamily="34" charset="-122"/>
              </a:rPr>
              <a:t>-</a:t>
            </a:r>
            <a:endParaRPr lang="zh-CN" altLang="en-US" b="1" dirty="0">
              <a:solidFill>
                <a:schemeClr val="accent2">
                  <a:lumMod val="75000"/>
                </a:schemeClr>
              </a:solidFill>
              <a:latin typeface="975 朦胧黑体" panose="020B0500000000000000" pitchFamily="34" charset="-122"/>
              <a:ea typeface="975 朦胧黑体" panose="020B0500000000000000" pitchFamily="34" charset="-122"/>
            </a:endParaRPr>
          </a:p>
        </p:txBody>
      </p:sp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D2129192-9D33-A2E7-4CD6-5700535BE7EF}"/>
              </a:ext>
            </a:extLst>
          </p:cNvPr>
          <p:cNvSpPr/>
          <p:nvPr/>
        </p:nvSpPr>
        <p:spPr>
          <a:xfrm>
            <a:off x="2950837" y="1717195"/>
            <a:ext cx="854052" cy="502914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2BCF7B01-38C5-CE14-6BE3-CD360193AAF2}"/>
              </a:ext>
            </a:extLst>
          </p:cNvPr>
          <p:cNvSpPr txBox="1"/>
          <p:nvPr/>
        </p:nvSpPr>
        <p:spPr>
          <a:xfrm>
            <a:off x="3051373" y="1782824"/>
            <a:ext cx="12996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975 朦胧黑体" panose="020B0500000000000000" pitchFamily="34" charset="-122"/>
                <a:ea typeface="975 朦胧黑体" panose="020B0500000000000000" pitchFamily="34" charset="-122"/>
              </a:rPr>
              <a:t>制造     </a:t>
            </a:r>
            <a:r>
              <a:rPr lang="en-US" altLang="zh-CN" b="1" dirty="0">
                <a:solidFill>
                  <a:schemeClr val="accent2">
                    <a:lumMod val="75000"/>
                  </a:schemeClr>
                </a:solidFill>
                <a:latin typeface="975 朦胧黑体" panose="020B0500000000000000" pitchFamily="34" charset="-122"/>
                <a:ea typeface="975 朦胧黑体" panose="020B0500000000000000" pitchFamily="34" charset="-122"/>
              </a:rPr>
              <a:t>-</a:t>
            </a:r>
            <a:endParaRPr lang="zh-CN" altLang="en-US" b="1" dirty="0">
              <a:solidFill>
                <a:schemeClr val="accent2">
                  <a:lumMod val="75000"/>
                </a:schemeClr>
              </a:solidFill>
              <a:latin typeface="975 朦胧黑体" panose="020B0500000000000000" pitchFamily="34" charset="-122"/>
              <a:ea typeface="975 朦胧黑体" panose="020B0500000000000000" pitchFamily="34" charset="-122"/>
            </a:endParaRPr>
          </a:p>
        </p:txBody>
      </p:sp>
      <p:sp>
        <p:nvSpPr>
          <p:cNvPr id="26" name="矩形: 圆角 25">
            <a:extLst>
              <a:ext uri="{FF2B5EF4-FFF2-40B4-BE49-F238E27FC236}">
                <a16:creationId xmlns:a16="http://schemas.microsoft.com/office/drawing/2014/main" id="{44C28891-2F12-950D-E534-9FB4C83A5382}"/>
              </a:ext>
            </a:extLst>
          </p:cNvPr>
          <p:cNvSpPr/>
          <p:nvPr/>
        </p:nvSpPr>
        <p:spPr>
          <a:xfrm>
            <a:off x="4074787" y="1723053"/>
            <a:ext cx="854052" cy="502914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E2A079C0-6644-4518-44DC-E84F4820A13D}"/>
              </a:ext>
            </a:extLst>
          </p:cNvPr>
          <p:cNvSpPr txBox="1"/>
          <p:nvPr/>
        </p:nvSpPr>
        <p:spPr>
          <a:xfrm>
            <a:off x="4175324" y="1788682"/>
            <a:ext cx="6529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975 朦胧黑体" panose="020B0500000000000000" pitchFamily="34" charset="-122"/>
                <a:ea typeface="975 朦胧黑体" panose="020B0500000000000000" pitchFamily="34" charset="-122"/>
              </a:rPr>
              <a:t>销售</a:t>
            </a:r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9EF67226-7D54-5915-7765-4CE2A2646370}"/>
              </a:ext>
            </a:extLst>
          </p:cNvPr>
          <p:cNvSpPr/>
          <p:nvPr/>
        </p:nvSpPr>
        <p:spPr>
          <a:xfrm>
            <a:off x="702936" y="2307195"/>
            <a:ext cx="4225903" cy="502914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E09E606B-70A0-A078-32BF-A6F7A6816478}"/>
              </a:ext>
            </a:extLst>
          </p:cNvPr>
          <p:cNvSpPr txBox="1"/>
          <p:nvPr/>
        </p:nvSpPr>
        <p:spPr>
          <a:xfrm>
            <a:off x="2250753" y="2382605"/>
            <a:ext cx="11271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975 朦胧黑体" panose="020B0500000000000000" pitchFamily="34" charset="-122"/>
                <a:ea typeface="975 朦胧黑体" panose="020B0500000000000000" pitchFamily="34" charset="-122"/>
              </a:rPr>
              <a:t>分工模式</a:t>
            </a:r>
          </a:p>
        </p:txBody>
      </p:sp>
      <p:sp>
        <p:nvSpPr>
          <p:cNvPr id="33" name="矩形: 圆角 32">
            <a:extLst>
              <a:ext uri="{FF2B5EF4-FFF2-40B4-BE49-F238E27FC236}">
                <a16:creationId xmlns:a16="http://schemas.microsoft.com/office/drawing/2014/main" id="{3A738DBD-98D0-050C-C9FF-D4F539B36BB3}"/>
              </a:ext>
            </a:extLst>
          </p:cNvPr>
          <p:cNvSpPr/>
          <p:nvPr/>
        </p:nvSpPr>
        <p:spPr>
          <a:xfrm>
            <a:off x="702936" y="1694303"/>
            <a:ext cx="854052" cy="502914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F8E88EBB-997D-1E7C-8159-844A3B3EC6C8}"/>
              </a:ext>
            </a:extLst>
          </p:cNvPr>
          <p:cNvSpPr txBox="1"/>
          <p:nvPr/>
        </p:nvSpPr>
        <p:spPr>
          <a:xfrm>
            <a:off x="803473" y="1759932"/>
            <a:ext cx="11239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975 朦胧黑体" panose="020B0500000000000000" pitchFamily="34" charset="-122"/>
                <a:ea typeface="975 朦胧黑体" panose="020B0500000000000000" pitchFamily="34" charset="-122"/>
              </a:rPr>
              <a:t>设计     </a:t>
            </a:r>
            <a:r>
              <a:rPr lang="en-US" altLang="zh-CN" b="1" dirty="0">
                <a:solidFill>
                  <a:schemeClr val="accent2">
                    <a:lumMod val="75000"/>
                  </a:schemeClr>
                </a:solidFill>
                <a:latin typeface="975 朦胧黑体" panose="020B0500000000000000" pitchFamily="34" charset="-122"/>
                <a:ea typeface="975 朦胧黑体" panose="020B0500000000000000" pitchFamily="34" charset="-122"/>
              </a:rPr>
              <a:t>-</a:t>
            </a:r>
            <a:endParaRPr lang="zh-CN" altLang="en-US" b="1" dirty="0">
              <a:solidFill>
                <a:schemeClr val="accent2">
                  <a:lumMod val="75000"/>
                </a:schemeClr>
              </a:solidFill>
              <a:latin typeface="975 朦胧黑体" panose="020B0500000000000000" pitchFamily="34" charset="-122"/>
              <a:ea typeface="975 朦胧黑体" panose="020B0500000000000000" pitchFamily="34" charset="-122"/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39F8B5A9-4B54-F3A4-3E7C-4B026709944D}"/>
              </a:ext>
            </a:extLst>
          </p:cNvPr>
          <p:cNvSpPr/>
          <p:nvPr/>
        </p:nvSpPr>
        <p:spPr>
          <a:xfrm>
            <a:off x="5387502" y="1689015"/>
            <a:ext cx="6175709" cy="12594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BC896F42-91F9-A8E9-E19F-057BAA16A053}"/>
              </a:ext>
            </a:extLst>
          </p:cNvPr>
          <p:cNvSpPr txBox="1"/>
          <p:nvPr/>
        </p:nvSpPr>
        <p:spPr>
          <a:xfrm>
            <a:off x="5387503" y="1737073"/>
            <a:ext cx="6175709" cy="11612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975 朦胧黑体" panose="020B0500000000000000" pitchFamily="34" charset="-122"/>
                <a:ea typeface="975 朦胧黑体" panose="020B0500000000000000" pitchFamily="34" charset="-122"/>
              </a:rPr>
              <a:t>传统的玩具产品模式偏向于</a:t>
            </a:r>
            <a:r>
              <a:rPr lang="zh-CN" altLang="en-US" sz="1600" b="1" dirty="0">
                <a:solidFill>
                  <a:schemeClr val="accent2">
                    <a:lumMod val="75000"/>
                  </a:schemeClr>
                </a:solidFill>
                <a:latin typeface="975 朦胧黑体" panose="020B0500000000000000" pitchFamily="34" charset="-122"/>
                <a:ea typeface="975 朦胧黑体" panose="020B0500000000000000" pitchFamily="34" charset="-122"/>
              </a:rPr>
              <a:t>精细化分工</a:t>
            </a:r>
            <a:r>
              <a:rPr lang="zh-CN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975 朦胧黑体" panose="020B0500000000000000" pitchFamily="34" charset="-122"/>
                <a:ea typeface="975 朦胧黑体" panose="020B0500000000000000" pitchFamily="34" charset="-122"/>
              </a:rPr>
              <a:t>以实现生产效能最大化，然而，区隔明显的分工在为产业链的各个价值增值点铸造了壁垒的同时，也</a:t>
            </a:r>
            <a:r>
              <a:rPr lang="zh-CN" altLang="en-US" sz="1600" b="1" dirty="0">
                <a:solidFill>
                  <a:schemeClr val="accent2">
                    <a:lumMod val="75000"/>
                  </a:schemeClr>
                </a:solidFill>
                <a:latin typeface="975 朦胧黑体" panose="020B0500000000000000" pitchFamily="34" charset="-122"/>
                <a:ea typeface="975 朦胧黑体" panose="020B0500000000000000" pitchFamily="34" charset="-122"/>
              </a:rPr>
              <a:t>阻断了数据的流通</a:t>
            </a:r>
            <a:r>
              <a:rPr lang="zh-CN" altLang="en-US" sz="1600" dirty="0">
                <a:solidFill>
                  <a:schemeClr val="accent2">
                    <a:lumMod val="75000"/>
                  </a:schemeClr>
                </a:solidFill>
                <a:latin typeface="975 朦胧黑体" panose="020B0500000000000000" pitchFamily="34" charset="-122"/>
                <a:ea typeface="975 朦胧黑体" panose="020B0500000000000000" pitchFamily="34" charset="-122"/>
              </a:rPr>
              <a:t>：</a:t>
            </a:r>
            <a:r>
              <a:rPr lang="zh-CN" altLang="en-US" sz="1600" b="1" dirty="0">
                <a:solidFill>
                  <a:schemeClr val="accent2">
                    <a:lumMod val="75000"/>
                  </a:schemeClr>
                </a:solidFill>
                <a:latin typeface="975 朦胧黑体" panose="020B0500000000000000" pitchFamily="34" charset="-122"/>
                <a:ea typeface="975 朦胧黑体" panose="020B0500000000000000" pitchFamily="34" charset="-122"/>
              </a:rPr>
              <a:t>设计者不清楚消费市场的偏好</a:t>
            </a:r>
            <a:endParaRPr lang="en-US" altLang="zh-CN" sz="1600" b="1" dirty="0">
              <a:solidFill>
                <a:schemeClr val="accent2">
                  <a:lumMod val="75000"/>
                </a:schemeClr>
              </a:solidFill>
              <a:latin typeface="975 朦胧黑体" panose="020B0500000000000000" pitchFamily="34" charset="-122"/>
              <a:ea typeface="975 朦胧黑体" panose="020B0500000000000000" pitchFamily="34" charset="-122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1ADD99DA-5AC3-A3B3-B992-368CF1D1EEC6}"/>
              </a:ext>
            </a:extLst>
          </p:cNvPr>
          <p:cNvSpPr txBox="1"/>
          <p:nvPr/>
        </p:nvSpPr>
        <p:spPr>
          <a:xfrm>
            <a:off x="583467" y="4814854"/>
            <a:ext cx="4346951" cy="9925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1" dirty="0">
                <a:solidFill>
                  <a:schemeClr val="accent2">
                    <a:lumMod val="75000"/>
                  </a:schemeClr>
                </a:solidFill>
                <a:latin typeface="975 朦胧黑体" panose="020B0500000000000000" pitchFamily="34" charset="-122"/>
                <a:ea typeface="975 朦胧黑体" panose="020B0500000000000000" pitchFamily="34" charset="-122"/>
              </a:rPr>
              <a:t>新市场需求：</a:t>
            </a:r>
            <a:endParaRPr lang="en-US" altLang="zh-CN" sz="1600" b="1" dirty="0">
              <a:solidFill>
                <a:schemeClr val="accent2">
                  <a:lumMod val="75000"/>
                </a:schemeClr>
              </a:solidFill>
              <a:latin typeface="975 朦胧黑体" panose="020B0500000000000000" pitchFamily="34" charset="-122"/>
              <a:ea typeface="975 朦胧黑体" panose="020B0500000000000000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b="1" dirty="0">
                <a:solidFill>
                  <a:schemeClr val="accent2">
                    <a:lumMod val="75000"/>
                  </a:schemeClr>
                </a:solidFill>
                <a:latin typeface="975 朦胧黑体" panose="020B0500000000000000" pitchFamily="34" charset="-122"/>
                <a:ea typeface="975 朦胧黑体" panose="020B0500000000000000" pitchFamily="34" charset="-122"/>
              </a:rPr>
              <a:t>消费者的消费观念发生变化，形成品牌意识</a:t>
            </a:r>
            <a:endParaRPr lang="en-US" altLang="zh-CN" sz="1600" b="1" dirty="0">
              <a:solidFill>
                <a:schemeClr val="accent2">
                  <a:lumMod val="75000"/>
                </a:schemeClr>
              </a:solidFill>
              <a:latin typeface="975 朦胧黑体" panose="020B0500000000000000" pitchFamily="34" charset="-122"/>
              <a:ea typeface="975 朦胧黑体" panose="020B0500000000000000" pitchFamily="34" charset="-122"/>
            </a:endParaRPr>
          </a:p>
          <a:p>
            <a:r>
              <a:rPr lang="en-US" altLang="zh-CN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975 朦胧黑体" panose="020B0500000000000000" pitchFamily="34" charset="-122"/>
                <a:ea typeface="975 朦胧黑体" panose="020B0500000000000000" pitchFamily="34" charset="-122"/>
              </a:rPr>
              <a:t>——</a:t>
            </a:r>
            <a:r>
              <a:rPr lang="zh-CN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975 朦胧黑体" panose="020B0500000000000000" pitchFamily="34" charset="-122"/>
                <a:ea typeface="975 朦胧黑体" panose="020B0500000000000000" pitchFamily="34" charset="-122"/>
              </a:rPr>
              <a:t>家长选购玩具时，</a:t>
            </a:r>
            <a:r>
              <a:rPr lang="zh-CN" altLang="en-US" sz="1050" dirty="0">
                <a:solidFill>
                  <a:schemeClr val="accent2">
                    <a:lumMod val="75000"/>
                  </a:schemeClr>
                </a:solidFill>
                <a:latin typeface="975 朦胧黑体" panose="020B0500000000000000" pitchFamily="34" charset="-122"/>
                <a:ea typeface="975 朦胧黑体" panose="020B0500000000000000" pitchFamily="34" charset="-122"/>
              </a:rPr>
              <a:t>认为知名品牌的玩具品质监管更严格，质量更高</a:t>
            </a:r>
            <a:endParaRPr lang="zh-CN" altLang="en-US" sz="1050" dirty="0">
              <a:solidFill>
                <a:schemeClr val="tx1">
                  <a:lumMod val="50000"/>
                  <a:lumOff val="50000"/>
                </a:schemeClr>
              </a:solidFill>
              <a:latin typeface="975 朦胧黑体" panose="020B0500000000000000" pitchFamily="34" charset="-122"/>
              <a:ea typeface="975 朦胧黑体" panose="020B0500000000000000" pitchFamily="34" charset="-122"/>
            </a:endParaRPr>
          </a:p>
        </p:txBody>
      </p:sp>
      <p:pic>
        <p:nvPicPr>
          <p:cNvPr id="44" name="图片 43">
            <a:extLst>
              <a:ext uri="{FF2B5EF4-FFF2-40B4-BE49-F238E27FC236}">
                <a16:creationId xmlns:a16="http://schemas.microsoft.com/office/drawing/2014/main" id="{989B46F3-F86A-D4A1-A62B-EA39F3FE7E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144" y="2983654"/>
            <a:ext cx="4299488" cy="1747312"/>
          </a:xfrm>
          <a:prstGeom prst="rect">
            <a:avLst/>
          </a:prstGeom>
        </p:spPr>
      </p:pic>
      <p:sp>
        <p:nvSpPr>
          <p:cNvPr id="46" name="文本框 45">
            <a:extLst>
              <a:ext uri="{FF2B5EF4-FFF2-40B4-BE49-F238E27FC236}">
                <a16:creationId xmlns:a16="http://schemas.microsoft.com/office/drawing/2014/main" id="{5167BCC5-8C2D-FCC7-2DFC-4CD64D1233D8}"/>
              </a:ext>
            </a:extLst>
          </p:cNvPr>
          <p:cNvSpPr txBox="1"/>
          <p:nvPr/>
        </p:nvSpPr>
        <p:spPr>
          <a:xfrm>
            <a:off x="583467" y="5774408"/>
            <a:ext cx="4225903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b="1" dirty="0">
                <a:solidFill>
                  <a:schemeClr val="accent2">
                    <a:lumMod val="75000"/>
                  </a:schemeClr>
                </a:solidFill>
                <a:latin typeface="975 朦胧黑体" panose="020B0500000000000000" pitchFamily="34" charset="-122"/>
                <a:ea typeface="975 朦胧黑体" panose="020B0500000000000000" pitchFamily="34" charset="-122"/>
              </a:rPr>
              <a:t>消费者对玩具的品质有更高的要求</a:t>
            </a:r>
            <a:endParaRPr lang="en-US" altLang="zh-CN" sz="1600" b="1" dirty="0">
              <a:solidFill>
                <a:schemeClr val="accent2">
                  <a:lumMod val="75000"/>
                </a:schemeClr>
              </a:solidFill>
              <a:latin typeface="975 朦胧黑体" panose="020B0500000000000000" pitchFamily="34" charset="-122"/>
              <a:ea typeface="975 朦胧黑体" panose="020B0500000000000000" pitchFamily="34" charset="-122"/>
            </a:endParaRPr>
          </a:p>
          <a:p>
            <a:r>
              <a:rPr lang="en-US" altLang="zh-CN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975 朦胧黑体" panose="020B0500000000000000" pitchFamily="34" charset="-122"/>
                <a:ea typeface="975 朦胧黑体" panose="020B0500000000000000" pitchFamily="34" charset="-122"/>
              </a:rPr>
              <a:t>——</a:t>
            </a:r>
            <a:r>
              <a:rPr lang="zh-CN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975 朦胧黑体" panose="020B0500000000000000" pitchFamily="34" charset="-122"/>
                <a:ea typeface="975 朦胧黑体" panose="020B0500000000000000" pitchFamily="34" charset="-122"/>
              </a:rPr>
              <a:t>家长们愿意为更安全、更多功能以及更能协助孩子学习的玩具支付较高的价格</a:t>
            </a:r>
            <a:endParaRPr lang="en-US" altLang="zh-CN" sz="1050" dirty="0">
              <a:solidFill>
                <a:schemeClr val="tx1">
                  <a:lumMod val="50000"/>
                  <a:lumOff val="50000"/>
                </a:schemeClr>
              </a:solidFill>
              <a:latin typeface="975 朦胧黑体" panose="020B0500000000000000" pitchFamily="34" charset="-122"/>
              <a:ea typeface="975 朦胧黑体" panose="020B0500000000000000" pitchFamily="34" charset="-122"/>
            </a:endParaRP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9C02FDE7-43F5-F3FA-0A84-9FC142E22FE3}"/>
              </a:ext>
            </a:extLst>
          </p:cNvPr>
          <p:cNvSpPr txBox="1"/>
          <p:nvPr/>
        </p:nvSpPr>
        <p:spPr>
          <a:xfrm>
            <a:off x="5387502" y="4458096"/>
            <a:ext cx="6381750" cy="21698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b="1" dirty="0">
                <a:solidFill>
                  <a:schemeClr val="accent2">
                    <a:lumMod val="75000"/>
                  </a:schemeClr>
                </a:solidFill>
                <a:latin typeface="975 朦胧黑体" panose="020B0500000000000000" pitchFamily="34" charset="-122"/>
                <a:ea typeface="975 朦胧黑体" panose="020B0500000000000000" pitchFamily="34" charset="-122"/>
              </a:rPr>
              <a:t>技术能力不足</a:t>
            </a:r>
            <a:endParaRPr lang="en-US" altLang="zh-CN" sz="1600" b="1" dirty="0">
              <a:solidFill>
                <a:schemeClr val="accent2">
                  <a:lumMod val="75000"/>
                </a:schemeClr>
              </a:solidFill>
              <a:latin typeface="975 朦胧黑体" panose="020B0500000000000000" pitchFamily="34" charset="-122"/>
              <a:ea typeface="975 朦胧黑体" panose="020B0500000000000000" pitchFamily="34" charset="-122"/>
            </a:endParaRPr>
          </a:p>
          <a:p>
            <a:r>
              <a:rPr lang="en-US" altLang="zh-CN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975 朦胧黑体" panose="020B0500000000000000" pitchFamily="34" charset="-122"/>
                <a:ea typeface="975 朦胧黑体" panose="020B0500000000000000" pitchFamily="34" charset="-122"/>
              </a:rPr>
              <a:t>——</a:t>
            </a:r>
            <a:r>
              <a:rPr lang="zh-CN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975 朦胧黑体" panose="020B0500000000000000" pitchFamily="34" charset="-122"/>
                <a:ea typeface="975 朦胧黑体" panose="020B0500000000000000" pitchFamily="34" charset="-122"/>
              </a:rPr>
              <a:t>部分玩具企业仍然是是劳动密集型企业，设计、开版均依靠设计师手动完成，玩具的</a:t>
            </a:r>
            <a:r>
              <a:rPr lang="zh-CN" altLang="en-US" sz="1050" dirty="0">
                <a:solidFill>
                  <a:schemeClr val="accent2">
                    <a:lumMod val="75000"/>
                  </a:schemeClr>
                </a:solidFill>
                <a:latin typeface="975 朦胧黑体" panose="020B0500000000000000" pitchFamily="34" charset="-122"/>
                <a:ea typeface="975 朦胧黑体" panose="020B0500000000000000" pitchFamily="34" charset="-122"/>
              </a:rPr>
              <a:t>开版和算料过程均易存在误差</a:t>
            </a:r>
            <a:r>
              <a:rPr lang="zh-CN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975 朦胧黑体" panose="020B0500000000000000" pitchFamily="34" charset="-122"/>
                <a:ea typeface="975 朦胧黑体" panose="020B0500000000000000" pitchFamily="34" charset="-122"/>
              </a:rPr>
              <a:t>，玩具的质量难以保证</a:t>
            </a:r>
            <a:endParaRPr lang="en-US" altLang="zh-CN" sz="1050" dirty="0">
              <a:solidFill>
                <a:schemeClr val="tx1">
                  <a:lumMod val="50000"/>
                  <a:lumOff val="50000"/>
                </a:schemeClr>
              </a:solidFill>
              <a:latin typeface="975 朦胧黑体" panose="020B0500000000000000" pitchFamily="34" charset="-122"/>
              <a:ea typeface="975 朦胧黑体" panose="020B0500000000000000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b="1" dirty="0">
                <a:solidFill>
                  <a:schemeClr val="accent2">
                    <a:lumMod val="75000"/>
                  </a:schemeClr>
                </a:solidFill>
                <a:latin typeface="975 朦胧黑体" panose="020B0500000000000000" pitchFamily="34" charset="-122"/>
                <a:ea typeface="975 朦胧黑体" panose="020B0500000000000000" pitchFamily="34" charset="-122"/>
              </a:rPr>
              <a:t>设计创意匮乏</a:t>
            </a:r>
            <a:endParaRPr lang="en-US" altLang="zh-CN" sz="1600" b="1" dirty="0">
              <a:solidFill>
                <a:schemeClr val="accent2">
                  <a:lumMod val="75000"/>
                </a:schemeClr>
              </a:solidFill>
              <a:latin typeface="975 朦胧黑体" panose="020B0500000000000000" pitchFamily="34" charset="-122"/>
              <a:ea typeface="975 朦胧黑体" panose="020B0500000000000000" pitchFamily="34" charset="-122"/>
            </a:endParaRPr>
          </a:p>
          <a:p>
            <a:r>
              <a:rPr lang="en-US" altLang="zh-CN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975 朦胧黑体" panose="020B0500000000000000" pitchFamily="34" charset="-122"/>
                <a:ea typeface="975 朦胧黑体" panose="020B0500000000000000" pitchFamily="34" charset="-122"/>
              </a:rPr>
              <a:t>——</a:t>
            </a:r>
            <a:r>
              <a:rPr lang="zh-CN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975 朦胧黑体" panose="020B0500000000000000" pitchFamily="34" charset="-122"/>
                <a:ea typeface="975 朦胧黑体" panose="020B0500000000000000" pitchFamily="34" charset="-122"/>
              </a:rPr>
              <a:t>设计创意有限，难以设计出高外观附加值的玩具作品</a:t>
            </a:r>
            <a:endParaRPr lang="en-US" altLang="zh-CN" sz="1050" dirty="0">
              <a:solidFill>
                <a:schemeClr val="tx1">
                  <a:lumMod val="50000"/>
                  <a:lumOff val="50000"/>
                </a:schemeClr>
              </a:solidFill>
              <a:latin typeface="975 朦胧黑体" panose="020B0500000000000000" pitchFamily="34" charset="-122"/>
              <a:ea typeface="975 朦胧黑体" panose="020B0500000000000000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b="1" dirty="0">
                <a:solidFill>
                  <a:schemeClr val="accent2">
                    <a:lumMod val="75000"/>
                  </a:schemeClr>
                </a:solidFill>
                <a:latin typeface="975 朦胧黑体" panose="020B0500000000000000" pitchFamily="34" charset="-122"/>
                <a:ea typeface="975 朦胧黑体" panose="020B0500000000000000" pitchFamily="34" charset="-122"/>
              </a:rPr>
              <a:t>品牌意识淡薄，竞争力不强</a:t>
            </a:r>
            <a:endParaRPr lang="en-US" altLang="zh-CN" sz="1600" b="1" dirty="0">
              <a:solidFill>
                <a:schemeClr val="accent2">
                  <a:lumMod val="75000"/>
                </a:schemeClr>
              </a:solidFill>
              <a:latin typeface="975 朦胧黑体" panose="020B0500000000000000" pitchFamily="34" charset="-122"/>
              <a:ea typeface="975 朦胧黑体" panose="020B0500000000000000" pitchFamily="34" charset="-122"/>
            </a:endParaRPr>
          </a:p>
          <a:p>
            <a:r>
              <a:rPr lang="en-US" altLang="zh-CN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975 朦胧黑体" panose="020B0500000000000000" pitchFamily="34" charset="-122"/>
                <a:ea typeface="975 朦胧黑体" panose="020B0500000000000000" pitchFamily="34" charset="-122"/>
              </a:rPr>
              <a:t>——</a:t>
            </a:r>
            <a:r>
              <a:rPr lang="zh-CN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975 朦胧黑体" panose="020B0500000000000000" pitchFamily="34" charset="-122"/>
                <a:ea typeface="975 朦胧黑体" panose="020B0500000000000000" pitchFamily="34" charset="-122"/>
              </a:rPr>
              <a:t>企业</a:t>
            </a:r>
            <a:r>
              <a:rPr lang="zh-CN" altLang="en-US" sz="1050" dirty="0">
                <a:solidFill>
                  <a:schemeClr val="accent2">
                    <a:lumMod val="75000"/>
                  </a:schemeClr>
                </a:solidFill>
                <a:latin typeface="975 朦胧黑体" panose="020B0500000000000000" pitchFamily="34" charset="-122"/>
                <a:ea typeface="975 朦胧黑体" panose="020B0500000000000000" pitchFamily="34" charset="-122"/>
              </a:rPr>
              <a:t>品牌意识不强</a:t>
            </a:r>
            <a:r>
              <a:rPr lang="zh-CN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975 朦胧黑体" panose="020B0500000000000000" pitchFamily="34" charset="-122"/>
                <a:ea typeface="975 朦胧黑体" panose="020B0500000000000000" pitchFamily="34" charset="-122"/>
              </a:rPr>
              <a:t>，长期习惯于直接加工外商设计好形象的玩具产品，当地企业只代工 </a:t>
            </a:r>
            <a:r>
              <a:rPr lang="en-US" altLang="zh-CN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975 朦胧黑体" panose="020B0500000000000000" pitchFamily="34" charset="-122"/>
                <a:ea typeface="975 朦胧黑体" panose="020B0500000000000000" pitchFamily="34" charset="-122"/>
              </a:rPr>
              <a:t>(</a:t>
            </a:r>
            <a:r>
              <a:rPr lang="zh-CN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975 朦胧黑体" panose="020B0500000000000000" pitchFamily="34" charset="-122"/>
                <a:ea typeface="975 朦胧黑体" panose="020B0500000000000000" pitchFamily="34" charset="-122"/>
              </a:rPr>
              <a:t>即加工贸易 </a:t>
            </a:r>
            <a:r>
              <a:rPr lang="en-US" altLang="zh-CN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975 朦胧黑体" panose="020B0500000000000000" pitchFamily="34" charset="-122"/>
                <a:ea typeface="975 朦胧黑体" panose="020B0500000000000000" pitchFamily="34" charset="-122"/>
              </a:rPr>
              <a:t>)</a:t>
            </a:r>
            <a:r>
              <a:rPr lang="zh-CN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975 朦胧黑体" panose="020B0500000000000000" pitchFamily="34" charset="-122"/>
                <a:ea typeface="975 朦胧黑体" panose="020B0500000000000000" pitchFamily="34" charset="-122"/>
              </a:rPr>
              <a:t>，不参与到玩具的设计、销售等环节，只能赚取少量的加工费用</a:t>
            </a:r>
            <a:endParaRPr lang="en-US" altLang="zh-CN" sz="1050" dirty="0">
              <a:solidFill>
                <a:schemeClr val="tx1">
                  <a:lumMod val="50000"/>
                  <a:lumOff val="50000"/>
                </a:schemeClr>
              </a:solidFill>
              <a:latin typeface="975 朦胧黑体" panose="020B0500000000000000" pitchFamily="34" charset="-122"/>
              <a:ea typeface="975 朦胧黑体" panose="020B0500000000000000" pitchFamily="34" charset="-122"/>
            </a:endParaRPr>
          </a:p>
          <a:p>
            <a:endParaRPr lang="en-US" altLang="zh-CN" sz="1050" dirty="0">
              <a:solidFill>
                <a:schemeClr val="tx1">
                  <a:lumMod val="50000"/>
                  <a:lumOff val="50000"/>
                </a:schemeClr>
              </a:solidFill>
              <a:latin typeface="975 朦胧黑体" panose="020B0500000000000000" pitchFamily="34" charset="-122"/>
              <a:ea typeface="975 朦胧黑体" panose="020B0500000000000000" pitchFamily="34" charset="-122"/>
            </a:endParaRP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E4AC16E9-B6EE-BF7B-7169-BA46FCEC79E6}"/>
              </a:ext>
            </a:extLst>
          </p:cNvPr>
          <p:cNvSpPr txBox="1"/>
          <p:nvPr/>
        </p:nvSpPr>
        <p:spPr>
          <a:xfrm>
            <a:off x="5387502" y="4127803"/>
            <a:ext cx="2347912" cy="4226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1" dirty="0">
                <a:solidFill>
                  <a:schemeClr val="accent2">
                    <a:lumMod val="75000"/>
                  </a:schemeClr>
                </a:solidFill>
                <a:latin typeface="975 朦胧黑体" panose="020B0500000000000000" pitchFamily="34" charset="-122"/>
                <a:ea typeface="975 朦胧黑体" panose="020B0500000000000000" pitchFamily="34" charset="-122"/>
              </a:rPr>
              <a:t>现有劣势：</a:t>
            </a:r>
            <a:endParaRPr lang="en-US" altLang="zh-CN" sz="1600" b="1" dirty="0">
              <a:solidFill>
                <a:schemeClr val="accent2">
                  <a:lumMod val="75000"/>
                </a:schemeClr>
              </a:solidFill>
              <a:latin typeface="975 朦胧黑体" panose="020B0500000000000000" pitchFamily="34" charset="-122"/>
              <a:ea typeface="975 朦胧黑体" panose="020B0500000000000000" pitchFamily="34" charset="-122"/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50D1B515-251D-483A-EB98-2B3848857523}"/>
              </a:ext>
            </a:extLst>
          </p:cNvPr>
          <p:cNvSpPr txBox="1"/>
          <p:nvPr/>
        </p:nvSpPr>
        <p:spPr>
          <a:xfrm>
            <a:off x="5332752" y="3011760"/>
            <a:ext cx="4972552" cy="4226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1" dirty="0">
                <a:solidFill>
                  <a:schemeClr val="accent2">
                    <a:lumMod val="75000"/>
                  </a:schemeClr>
                </a:solidFill>
                <a:latin typeface="975 朦胧黑体" panose="020B0500000000000000" pitchFamily="34" charset="-122"/>
                <a:ea typeface="975 朦胧黑体" panose="020B0500000000000000" pitchFamily="34" charset="-122"/>
              </a:rPr>
              <a:t>新设计模式：直连客户</a:t>
            </a:r>
            <a:r>
              <a:rPr lang="en-US" altLang="zh-CN" sz="1600" b="1" dirty="0">
                <a:solidFill>
                  <a:schemeClr val="accent2">
                    <a:lumMod val="75000"/>
                  </a:schemeClr>
                </a:solidFill>
                <a:latin typeface="975 朦胧黑体" panose="020B0500000000000000" pitchFamily="34" charset="-122"/>
                <a:ea typeface="975 朦胧黑体" panose="020B0500000000000000" pitchFamily="34" charset="-122"/>
              </a:rPr>
              <a:t>DTC (Direct To Consumer)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975 朦胧黑体" panose="020B0500000000000000" pitchFamily="34" charset="-122"/>
              <a:ea typeface="975 朦胧黑体" panose="020B0500000000000000" pitchFamily="34" charset="-122"/>
            </a:endParaRPr>
          </a:p>
        </p:txBody>
      </p:sp>
      <p:sp>
        <p:nvSpPr>
          <p:cNvPr id="50" name="矩形: 圆角 49">
            <a:extLst>
              <a:ext uri="{FF2B5EF4-FFF2-40B4-BE49-F238E27FC236}">
                <a16:creationId xmlns:a16="http://schemas.microsoft.com/office/drawing/2014/main" id="{05786093-4001-2248-F3E2-4D986089876A}"/>
              </a:ext>
            </a:extLst>
          </p:cNvPr>
          <p:cNvSpPr/>
          <p:nvPr/>
        </p:nvSpPr>
        <p:spPr>
          <a:xfrm>
            <a:off x="5433488" y="3488439"/>
            <a:ext cx="854052" cy="502914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060EE488-BC89-0739-F8C8-A95988F2AA11}"/>
              </a:ext>
            </a:extLst>
          </p:cNvPr>
          <p:cNvSpPr txBox="1"/>
          <p:nvPr/>
        </p:nvSpPr>
        <p:spPr>
          <a:xfrm>
            <a:off x="5534025" y="3554068"/>
            <a:ext cx="11239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975 朦胧黑体" panose="020B0500000000000000" pitchFamily="34" charset="-122"/>
                <a:ea typeface="975 朦胧黑体" panose="020B0500000000000000" pitchFamily="34" charset="-122"/>
              </a:rPr>
              <a:t>设计     </a:t>
            </a:r>
            <a:r>
              <a:rPr lang="en-US" altLang="zh-CN" b="1" dirty="0">
                <a:solidFill>
                  <a:schemeClr val="accent2">
                    <a:lumMod val="75000"/>
                  </a:schemeClr>
                </a:solidFill>
                <a:latin typeface="975 朦胧黑体" panose="020B0500000000000000" pitchFamily="34" charset="-122"/>
                <a:ea typeface="975 朦胧黑体" panose="020B0500000000000000" pitchFamily="34" charset="-122"/>
              </a:rPr>
              <a:t>-</a:t>
            </a:r>
            <a:endParaRPr lang="zh-CN" altLang="en-US" b="1" dirty="0">
              <a:solidFill>
                <a:schemeClr val="accent2">
                  <a:lumMod val="75000"/>
                </a:schemeClr>
              </a:solidFill>
              <a:latin typeface="975 朦胧黑体" panose="020B0500000000000000" pitchFamily="34" charset="-122"/>
              <a:ea typeface="975 朦胧黑体" panose="020B0500000000000000" pitchFamily="34" charset="-122"/>
            </a:endParaRPr>
          </a:p>
        </p:txBody>
      </p:sp>
      <p:sp>
        <p:nvSpPr>
          <p:cNvPr id="52" name="矩形: 圆角 51">
            <a:extLst>
              <a:ext uri="{FF2B5EF4-FFF2-40B4-BE49-F238E27FC236}">
                <a16:creationId xmlns:a16="http://schemas.microsoft.com/office/drawing/2014/main" id="{FFD9524D-5906-A994-FD10-14206F59B687}"/>
              </a:ext>
            </a:extLst>
          </p:cNvPr>
          <p:cNvSpPr/>
          <p:nvPr/>
        </p:nvSpPr>
        <p:spPr>
          <a:xfrm>
            <a:off x="6557437" y="3488439"/>
            <a:ext cx="1261591" cy="502914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7BDA8416-2B17-ACEE-0CA5-8F81573BFC9F}"/>
              </a:ext>
            </a:extLst>
          </p:cNvPr>
          <p:cNvSpPr txBox="1"/>
          <p:nvPr/>
        </p:nvSpPr>
        <p:spPr>
          <a:xfrm>
            <a:off x="6582890" y="3554068"/>
            <a:ext cx="20674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975 朦胧黑体" panose="020B0500000000000000" pitchFamily="34" charset="-122"/>
                <a:ea typeface="975 朦胧黑体" panose="020B0500000000000000" pitchFamily="34" charset="-122"/>
              </a:rPr>
              <a:t>平台</a:t>
            </a:r>
            <a:r>
              <a:rPr lang="en-US" altLang="zh-CN" b="1" dirty="0">
                <a:solidFill>
                  <a:schemeClr val="bg1"/>
                </a:solidFill>
                <a:latin typeface="975 朦胧黑体" panose="020B0500000000000000" pitchFamily="34" charset="-122"/>
                <a:ea typeface="975 朦胧黑体" panose="020B0500000000000000" pitchFamily="34" charset="-122"/>
              </a:rPr>
              <a:t>/</a:t>
            </a:r>
            <a:r>
              <a:rPr lang="zh-CN" altLang="en-US" b="1" dirty="0">
                <a:solidFill>
                  <a:schemeClr val="bg1"/>
                </a:solidFill>
                <a:latin typeface="975 朦胧黑体" panose="020B0500000000000000" pitchFamily="34" charset="-122"/>
                <a:ea typeface="975 朦胧黑体" panose="020B0500000000000000" pitchFamily="34" charset="-122"/>
              </a:rPr>
              <a:t>商城    </a:t>
            </a:r>
            <a:r>
              <a:rPr lang="en-US" altLang="zh-CN" b="1" dirty="0">
                <a:solidFill>
                  <a:schemeClr val="accent2">
                    <a:lumMod val="75000"/>
                  </a:schemeClr>
                </a:solidFill>
                <a:latin typeface="975 朦胧黑体" panose="020B0500000000000000" pitchFamily="34" charset="-122"/>
                <a:ea typeface="975 朦胧黑体" panose="020B0500000000000000" pitchFamily="34" charset="-122"/>
              </a:rPr>
              <a:t>-</a:t>
            </a:r>
            <a:endParaRPr lang="zh-CN" altLang="en-US" b="1" dirty="0">
              <a:solidFill>
                <a:schemeClr val="accent2">
                  <a:lumMod val="75000"/>
                </a:schemeClr>
              </a:solidFill>
              <a:latin typeface="975 朦胧黑体" panose="020B0500000000000000" pitchFamily="34" charset="-122"/>
              <a:ea typeface="975 朦胧黑体" panose="020B0500000000000000" pitchFamily="34" charset="-122"/>
            </a:endParaRPr>
          </a:p>
        </p:txBody>
      </p:sp>
      <p:sp>
        <p:nvSpPr>
          <p:cNvPr id="54" name="矩形: 圆角 53">
            <a:extLst>
              <a:ext uri="{FF2B5EF4-FFF2-40B4-BE49-F238E27FC236}">
                <a16:creationId xmlns:a16="http://schemas.microsoft.com/office/drawing/2014/main" id="{74915815-F28F-03BE-235A-6A106A520166}"/>
              </a:ext>
            </a:extLst>
          </p:cNvPr>
          <p:cNvSpPr/>
          <p:nvPr/>
        </p:nvSpPr>
        <p:spPr>
          <a:xfrm>
            <a:off x="8145606" y="3488439"/>
            <a:ext cx="2328392" cy="502914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B8059A29-87CE-F0B4-6ED1-1CEF4E60636E}"/>
              </a:ext>
            </a:extLst>
          </p:cNvPr>
          <p:cNvSpPr txBox="1"/>
          <p:nvPr/>
        </p:nvSpPr>
        <p:spPr>
          <a:xfrm>
            <a:off x="8246143" y="3554068"/>
            <a:ext cx="22278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975 朦胧黑体" panose="020B0500000000000000" pitchFamily="34" charset="-122"/>
                <a:ea typeface="975 朦胧黑体" panose="020B0500000000000000" pitchFamily="34" charset="-122"/>
              </a:rPr>
              <a:t>消费者（个人</a:t>
            </a:r>
            <a:r>
              <a:rPr lang="en-US" altLang="zh-CN" b="1" dirty="0">
                <a:solidFill>
                  <a:schemeClr val="bg1"/>
                </a:solidFill>
                <a:latin typeface="975 朦胧黑体" panose="020B0500000000000000" pitchFamily="34" charset="-122"/>
                <a:ea typeface="975 朦胧黑体" panose="020B0500000000000000" pitchFamily="34" charset="-122"/>
              </a:rPr>
              <a:t>/</a:t>
            </a:r>
            <a:r>
              <a:rPr lang="zh-CN" altLang="en-US" b="1" dirty="0">
                <a:solidFill>
                  <a:schemeClr val="bg1"/>
                </a:solidFill>
                <a:latin typeface="975 朦胧黑体" panose="020B0500000000000000" pitchFamily="34" charset="-122"/>
                <a:ea typeface="975 朦胧黑体" panose="020B0500000000000000" pitchFamily="34" charset="-122"/>
              </a:rPr>
              <a:t>厂家）</a:t>
            </a:r>
            <a:endParaRPr lang="zh-CN" altLang="en-US" b="1" dirty="0">
              <a:solidFill>
                <a:schemeClr val="accent2">
                  <a:lumMod val="75000"/>
                </a:schemeClr>
              </a:solidFill>
              <a:latin typeface="975 朦胧黑体" panose="020B0500000000000000" pitchFamily="34" charset="-122"/>
              <a:ea typeface="975 朦胧黑体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683080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2">
            <a:extLst>
              <a:ext uri="{FF2B5EF4-FFF2-40B4-BE49-F238E27FC236}">
                <a16:creationId xmlns:a16="http://schemas.microsoft.com/office/drawing/2014/main" id="{0206B325-AF10-850B-6D20-A951DAC724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9" t="1351" r="641" b="1083"/>
          <a:stretch/>
        </p:blipFill>
        <p:spPr bwMode="auto">
          <a:xfrm>
            <a:off x="1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ED3043D6-6FAC-BF3E-56F5-1F222D18CEEC}"/>
              </a:ext>
            </a:extLst>
          </p:cNvPr>
          <p:cNvSpPr/>
          <p:nvPr/>
        </p:nvSpPr>
        <p:spPr>
          <a:xfrm>
            <a:off x="221019" y="0"/>
            <a:ext cx="1639865" cy="90273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BF28858-0C07-CF58-0907-61D2B3C420F9}"/>
              </a:ext>
            </a:extLst>
          </p:cNvPr>
          <p:cNvSpPr txBox="1"/>
          <p:nvPr/>
        </p:nvSpPr>
        <p:spPr>
          <a:xfrm>
            <a:off x="435657" y="203127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975 朦胧黑体" panose="020B0500000000000000" pitchFamily="34" charset="-122"/>
                <a:ea typeface="975 朦胧黑体" panose="020B0500000000000000" pitchFamily="34" charset="-122"/>
              </a:rPr>
              <a:t>产品服务</a:t>
            </a: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86F5DB1E-736B-0D92-EBBD-5C432306DE21}"/>
              </a:ext>
            </a:extLst>
          </p:cNvPr>
          <p:cNvCxnSpPr/>
          <p:nvPr/>
        </p:nvCxnSpPr>
        <p:spPr>
          <a:xfrm>
            <a:off x="577516" y="112295"/>
            <a:ext cx="89033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C49C3C92-DF82-BC63-0D25-8F8F91884F3B}"/>
              </a:ext>
            </a:extLst>
          </p:cNvPr>
          <p:cNvSpPr txBox="1"/>
          <p:nvPr/>
        </p:nvSpPr>
        <p:spPr>
          <a:xfrm>
            <a:off x="599964" y="491835"/>
            <a:ext cx="881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Service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375146E-8F88-095F-5EDD-471F108B72B4}"/>
              </a:ext>
            </a:extLst>
          </p:cNvPr>
          <p:cNvSpPr txBox="1"/>
          <p:nvPr/>
        </p:nvSpPr>
        <p:spPr>
          <a:xfrm>
            <a:off x="2030428" y="498612"/>
            <a:ext cx="49291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chemeClr val="accent2">
                    <a:lumMod val="75000"/>
                  </a:schemeClr>
                </a:solidFill>
                <a:latin typeface="975 朦胧黑体" panose="020B0500000000000000" pitchFamily="34" charset="-122"/>
                <a:ea typeface="975 朦胧黑体" panose="020B0500000000000000" pitchFamily="34" charset="-122"/>
              </a:rPr>
              <a:t>图易玩具设计平台能做什么</a:t>
            </a:r>
            <a:endParaRPr lang="en-US" altLang="zh-CN" sz="2000" b="1" dirty="0">
              <a:solidFill>
                <a:schemeClr val="accent2">
                  <a:lumMod val="75000"/>
                </a:schemeClr>
              </a:solidFill>
              <a:latin typeface="975 朦胧黑体" panose="020B0500000000000000" pitchFamily="34" charset="-122"/>
              <a:ea typeface="975 朦胧黑体" panose="020B0500000000000000" pitchFamily="34" charset="-122"/>
            </a:endParaRPr>
          </a:p>
        </p:txBody>
      </p:sp>
      <p:cxnSp>
        <p:nvCxnSpPr>
          <p:cNvPr id="3" name="肘形连接符 12">
            <a:extLst>
              <a:ext uri="{FF2B5EF4-FFF2-40B4-BE49-F238E27FC236}">
                <a16:creationId xmlns:a16="http://schemas.microsoft.com/office/drawing/2014/main" id="{AFF5A11E-ED8D-91E7-1EAC-339BD4349F17}"/>
              </a:ext>
            </a:extLst>
          </p:cNvPr>
          <p:cNvCxnSpPr>
            <a:cxnSpLocks/>
            <a:endCxn id="10" idx="2"/>
          </p:cNvCxnSpPr>
          <p:nvPr/>
        </p:nvCxnSpPr>
        <p:spPr>
          <a:xfrm flipV="1">
            <a:off x="2665748" y="1553320"/>
            <a:ext cx="2908761" cy="1222142"/>
          </a:xfrm>
          <a:prstGeom prst="bentConnector3">
            <a:avLst>
              <a:gd name="adj1" fmla="val 50000"/>
            </a:avLst>
          </a:prstGeom>
          <a:ln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肘形连接符 13">
            <a:extLst>
              <a:ext uri="{FF2B5EF4-FFF2-40B4-BE49-F238E27FC236}">
                <a16:creationId xmlns:a16="http://schemas.microsoft.com/office/drawing/2014/main" id="{7EB3A4A3-53FB-4475-CA61-35DAB9AF38B9}"/>
              </a:ext>
            </a:extLst>
          </p:cNvPr>
          <p:cNvCxnSpPr>
            <a:cxnSpLocks/>
            <a:endCxn id="16" idx="2"/>
          </p:cNvCxnSpPr>
          <p:nvPr/>
        </p:nvCxnSpPr>
        <p:spPr>
          <a:xfrm>
            <a:off x="2665748" y="3094961"/>
            <a:ext cx="2879634" cy="881585"/>
          </a:xfrm>
          <a:prstGeom prst="bentConnector3">
            <a:avLst>
              <a:gd name="adj1" fmla="val 50000"/>
            </a:avLst>
          </a:prstGeom>
          <a:ln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椭圆 9">
            <a:extLst>
              <a:ext uri="{FF2B5EF4-FFF2-40B4-BE49-F238E27FC236}">
                <a16:creationId xmlns:a16="http://schemas.microsoft.com/office/drawing/2014/main" id="{D0460725-85A7-C069-0D11-AFB906F9EF1A}"/>
              </a:ext>
            </a:extLst>
          </p:cNvPr>
          <p:cNvSpPr/>
          <p:nvPr/>
        </p:nvSpPr>
        <p:spPr>
          <a:xfrm>
            <a:off x="5574509" y="1279852"/>
            <a:ext cx="546935" cy="546935"/>
          </a:xfrm>
          <a:prstGeom prst="ellipse">
            <a:avLst/>
          </a:prstGeom>
          <a:solidFill>
            <a:srgbClr val="344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Impact MT Std" pitchFamily="34" charset="0"/>
            </a:endParaRPr>
          </a:p>
        </p:txBody>
      </p:sp>
      <p:sp>
        <p:nvSpPr>
          <p:cNvPr id="11" name="标题 4">
            <a:extLst>
              <a:ext uri="{FF2B5EF4-FFF2-40B4-BE49-F238E27FC236}">
                <a16:creationId xmlns:a16="http://schemas.microsoft.com/office/drawing/2014/main" id="{D81C9CE4-7891-B2C7-B8D5-E3DB2AE2040D}"/>
              </a:ext>
            </a:extLst>
          </p:cNvPr>
          <p:cNvSpPr txBox="1">
            <a:spLocks/>
          </p:cNvSpPr>
          <p:nvPr/>
        </p:nvSpPr>
        <p:spPr>
          <a:xfrm>
            <a:off x="5603638" y="1374425"/>
            <a:ext cx="517805" cy="36004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1800" b="1" dirty="0">
                <a:solidFill>
                  <a:schemeClr val="bg1"/>
                </a:solidFill>
                <a:latin typeface="Impact MT Std" pitchFamily="34" charset="0"/>
                <a:ea typeface="微软雅黑" panose="020B0503020204020204" pitchFamily="34" charset="-122"/>
              </a:rPr>
              <a:t>01</a:t>
            </a:r>
          </a:p>
        </p:txBody>
      </p:sp>
      <p:cxnSp>
        <p:nvCxnSpPr>
          <p:cNvPr id="12" name="肘形连接符 16">
            <a:extLst>
              <a:ext uri="{FF2B5EF4-FFF2-40B4-BE49-F238E27FC236}">
                <a16:creationId xmlns:a16="http://schemas.microsoft.com/office/drawing/2014/main" id="{5E71581B-BD44-57FC-B0BA-D50574660CB5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3284692" y="2716266"/>
            <a:ext cx="2992760" cy="1067308"/>
          </a:xfrm>
          <a:prstGeom prst="bentConnector3">
            <a:avLst>
              <a:gd name="adj1" fmla="val 50000"/>
            </a:avLst>
          </a:prstGeom>
          <a:ln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肘形连接符 17">
            <a:extLst>
              <a:ext uri="{FF2B5EF4-FFF2-40B4-BE49-F238E27FC236}">
                <a16:creationId xmlns:a16="http://schemas.microsoft.com/office/drawing/2014/main" id="{F5885F10-CF4A-E553-A42B-AA2776328587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3241812" y="4082803"/>
            <a:ext cx="2879633" cy="1125231"/>
          </a:xfrm>
          <a:prstGeom prst="bentConnector3">
            <a:avLst>
              <a:gd name="adj1" fmla="val 50000"/>
            </a:avLst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4" name="椭圆 13">
            <a:extLst>
              <a:ext uri="{FF2B5EF4-FFF2-40B4-BE49-F238E27FC236}">
                <a16:creationId xmlns:a16="http://schemas.microsoft.com/office/drawing/2014/main" id="{A3EA2D2C-4B98-3D10-D11F-BD0E1DCDF90D}"/>
              </a:ext>
            </a:extLst>
          </p:cNvPr>
          <p:cNvSpPr/>
          <p:nvPr/>
        </p:nvSpPr>
        <p:spPr>
          <a:xfrm>
            <a:off x="6248323" y="2441672"/>
            <a:ext cx="546935" cy="546935"/>
          </a:xfrm>
          <a:prstGeom prst="ellipse">
            <a:avLst/>
          </a:prstGeom>
          <a:solidFill>
            <a:srgbClr val="344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Impact MT Std" pitchFamily="34" charset="0"/>
            </a:endParaRPr>
          </a:p>
        </p:txBody>
      </p:sp>
      <p:sp>
        <p:nvSpPr>
          <p:cNvPr id="15" name="标题 4">
            <a:extLst>
              <a:ext uri="{FF2B5EF4-FFF2-40B4-BE49-F238E27FC236}">
                <a16:creationId xmlns:a16="http://schemas.microsoft.com/office/drawing/2014/main" id="{6712565B-D8EF-2C78-D858-9219711271F7}"/>
              </a:ext>
            </a:extLst>
          </p:cNvPr>
          <p:cNvSpPr txBox="1">
            <a:spLocks/>
          </p:cNvSpPr>
          <p:nvPr/>
        </p:nvSpPr>
        <p:spPr>
          <a:xfrm>
            <a:off x="6277452" y="2536245"/>
            <a:ext cx="517805" cy="36004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1800" b="1" dirty="0">
                <a:solidFill>
                  <a:schemeClr val="bg1"/>
                </a:solidFill>
                <a:latin typeface="Impact MT Std" pitchFamily="34" charset="0"/>
                <a:ea typeface="微软雅黑" panose="020B0503020204020204" pitchFamily="34" charset="-122"/>
              </a:rPr>
              <a:t>02</a:t>
            </a: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0FC89058-9517-BE91-0257-8E7018DD93B3}"/>
              </a:ext>
            </a:extLst>
          </p:cNvPr>
          <p:cNvSpPr/>
          <p:nvPr/>
        </p:nvSpPr>
        <p:spPr>
          <a:xfrm>
            <a:off x="5545382" y="3703078"/>
            <a:ext cx="546935" cy="546935"/>
          </a:xfrm>
          <a:prstGeom prst="ellipse">
            <a:avLst/>
          </a:prstGeom>
          <a:solidFill>
            <a:srgbClr val="344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Impact MT Std" pitchFamily="34" charset="0"/>
            </a:endParaRPr>
          </a:p>
        </p:txBody>
      </p:sp>
      <p:sp>
        <p:nvSpPr>
          <p:cNvPr id="17" name="标题 4">
            <a:extLst>
              <a:ext uri="{FF2B5EF4-FFF2-40B4-BE49-F238E27FC236}">
                <a16:creationId xmlns:a16="http://schemas.microsoft.com/office/drawing/2014/main" id="{9245E1A3-0F13-8AB9-C50E-C35333576FC6}"/>
              </a:ext>
            </a:extLst>
          </p:cNvPr>
          <p:cNvSpPr txBox="1">
            <a:spLocks/>
          </p:cNvSpPr>
          <p:nvPr/>
        </p:nvSpPr>
        <p:spPr>
          <a:xfrm>
            <a:off x="5574511" y="3797651"/>
            <a:ext cx="517805" cy="36004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1800" b="1" dirty="0">
                <a:solidFill>
                  <a:schemeClr val="bg1"/>
                </a:solidFill>
                <a:latin typeface="Impact MT Std" pitchFamily="34" charset="0"/>
                <a:ea typeface="微软雅黑" panose="020B0503020204020204" pitchFamily="34" charset="-122"/>
              </a:rPr>
              <a:t>03</a:t>
            </a:r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37905231-32AC-9703-63FA-CF7DFE6B006D}"/>
              </a:ext>
            </a:extLst>
          </p:cNvPr>
          <p:cNvSpPr/>
          <p:nvPr/>
        </p:nvSpPr>
        <p:spPr>
          <a:xfrm>
            <a:off x="6092316" y="4933440"/>
            <a:ext cx="546935" cy="546935"/>
          </a:xfrm>
          <a:prstGeom prst="ellipse">
            <a:avLst/>
          </a:prstGeom>
          <a:solidFill>
            <a:srgbClr val="344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Impact MT Std" pitchFamily="34" charset="0"/>
            </a:endParaRPr>
          </a:p>
        </p:txBody>
      </p:sp>
      <p:sp>
        <p:nvSpPr>
          <p:cNvPr id="19" name="标题 4">
            <a:extLst>
              <a:ext uri="{FF2B5EF4-FFF2-40B4-BE49-F238E27FC236}">
                <a16:creationId xmlns:a16="http://schemas.microsoft.com/office/drawing/2014/main" id="{4512CB32-5C06-3551-C5F3-B1B38CF91562}"/>
              </a:ext>
            </a:extLst>
          </p:cNvPr>
          <p:cNvSpPr txBox="1">
            <a:spLocks/>
          </p:cNvSpPr>
          <p:nvPr/>
        </p:nvSpPr>
        <p:spPr>
          <a:xfrm>
            <a:off x="6121445" y="5028013"/>
            <a:ext cx="517805" cy="36004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1800" b="1" dirty="0">
                <a:solidFill>
                  <a:schemeClr val="bg1"/>
                </a:solidFill>
                <a:latin typeface="Impact MT Std" pitchFamily="34" charset="0"/>
                <a:ea typeface="微软雅黑" panose="020B0503020204020204" pitchFamily="34" charset="-122"/>
              </a:rPr>
              <a:t>04</a:t>
            </a:r>
          </a:p>
        </p:txBody>
      </p:sp>
      <p:sp>
        <p:nvSpPr>
          <p:cNvPr id="20" name="Freeform 9">
            <a:extLst>
              <a:ext uri="{FF2B5EF4-FFF2-40B4-BE49-F238E27FC236}">
                <a16:creationId xmlns:a16="http://schemas.microsoft.com/office/drawing/2014/main" id="{55C084FC-ECE6-06A8-87C0-12570934F916}"/>
              </a:ext>
            </a:extLst>
          </p:cNvPr>
          <p:cNvSpPr>
            <a:spLocks/>
          </p:cNvSpPr>
          <p:nvPr/>
        </p:nvSpPr>
        <p:spPr bwMode="auto">
          <a:xfrm flipH="1">
            <a:off x="1001660" y="2238950"/>
            <a:ext cx="2952328" cy="1843589"/>
          </a:xfrm>
          <a:custGeom>
            <a:avLst/>
            <a:gdLst>
              <a:gd name="T0" fmla="*/ 262 w 320"/>
              <a:gd name="T1" fmla="*/ 70 h 200"/>
              <a:gd name="T2" fmla="*/ 163 w 320"/>
              <a:gd name="T3" fmla="*/ 0 h 200"/>
              <a:gd name="T4" fmla="*/ 63 w 320"/>
              <a:gd name="T5" fmla="*/ 94 h 200"/>
              <a:gd name="T6" fmla="*/ 54 w 320"/>
              <a:gd name="T7" fmla="*/ 93 h 200"/>
              <a:gd name="T8" fmla="*/ 0 w 320"/>
              <a:gd name="T9" fmla="*/ 146 h 200"/>
              <a:gd name="T10" fmla="*/ 43 w 320"/>
              <a:gd name="T11" fmla="*/ 200 h 200"/>
              <a:gd name="T12" fmla="*/ 251 w 320"/>
              <a:gd name="T13" fmla="*/ 200 h 200"/>
              <a:gd name="T14" fmla="*/ 320 w 320"/>
              <a:gd name="T15" fmla="*/ 134 h 200"/>
              <a:gd name="T16" fmla="*/ 262 w 320"/>
              <a:gd name="T17" fmla="*/ 70 h 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20" h="200">
                <a:moveTo>
                  <a:pt x="262" y="70"/>
                </a:moveTo>
                <a:cubicBezTo>
                  <a:pt x="249" y="29"/>
                  <a:pt x="209" y="0"/>
                  <a:pt x="163" y="0"/>
                </a:cubicBezTo>
                <a:cubicBezTo>
                  <a:pt x="108" y="0"/>
                  <a:pt x="66" y="41"/>
                  <a:pt x="63" y="94"/>
                </a:cubicBezTo>
                <a:cubicBezTo>
                  <a:pt x="60" y="94"/>
                  <a:pt x="57" y="93"/>
                  <a:pt x="54" y="93"/>
                </a:cubicBezTo>
                <a:cubicBezTo>
                  <a:pt x="24" y="93"/>
                  <a:pt x="0" y="117"/>
                  <a:pt x="0" y="146"/>
                </a:cubicBezTo>
                <a:cubicBezTo>
                  <a:pt x="0" y="171"/>
                  <a:pt x="19" y="195"/>
                  <a:pt x="43" y="200"/>
                </a:cubicBezTo>
                <a:cubicBezTo>
                  <a:pt x="251" y="200"/>
                  <a:pt x="251" y="200"/>
                  <a:pt x="251" y="200"/>
                </a:cubicBezTo>
                <a:cubicBezTo>
                  <a:pt x="287" y="200"/>
                  <a:pt x="320" y="170"/>
                  <a:pt x="320" y="134"/>
                </a:cubicBezTo>
                <a:cubicBezTo>
                  <a:pt x="320" y="101"/>
                  <a:pt x="295" y="74"/>
                  <a:pt x="262" y="70"/>
                </a:cubicBezTo>
                <a:close/>
              </a:path>
            </a:pathLst>
          </a:custGeom>
          <a:solidFill>
            <a:srgbClr val="202A36"/>
          </a:solidFill>
          <a:ln>
            <a:noFill/>
          </a:ln>
        </p:spPr>
        <p:txBody>
          <a:bodyPr vert="horz" wrap="square" lIns="75520" tIns="37760" rIns="75520" bIns="3776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755203">
              <a:defRPr/>
            </a:pPr>
            <a:endParaRPr lang="zh-CN" altLang="en-US" sz="1500">
              <a:solidFill>
                <a:sysClr val="windowText" lastClr="000000"/>
              </a:solidFill>
              <a:latin typeface="Calibri"/>
              <a:ea typeface="宋体"/>
            </a:endParaRPr>
          </a:p>
        </p:txBody>
      </p:sp>
      <p:sp>
        <p:nvSpPr>
          <p:cNvPr id="21" name="KSO_Shape">
            <a:extLst>
              <a:ext uri="{FF2B5EF4-FFF2-40B4-BE49-F238E27FC236}">
                <a16:creationId xmlns:a16="http://schemas.microsoft.com/office/drawing/2014/main" id="{74E0E2DC-1A3B-CD93-8A8C-1958AA36FC1E}"/>
              </a:ext>
            </a:extLst>
          </p:cNvPr>
          <p:cNvSpPr>
            <a:spLocks/>
          </p:cNvSpPr>
          <p:nvPr/>
        </p:nvSpPr>
        <p:spPr bwMode="auto">
          <a:xfrm>
            <a:off x="2160653" y="2775462"/>
            <a:ext cx="634342" cy="634342"/>
          </a:xfrm>
          <a:custGeom>
            <a:avLst/>
            <a:gdLst>
              <a:gd name="T0" fmla="*/ 984018 w 1589088"/>
              <a:gd name="T1" fmla="*/ 589506 h 1589088"/>
              <a:gd name="T2" fmla="*/ 955171 w 1589088"/>
              <a:gd name="T3" fmla="*/ 645802 h 1589088"/>
              <a:gd name="T4" fmla="*/ 898294 w 1589088"/>
              <a:gd name="T5" fmla="*/ 673272 h 1589088"/>
              <a:gd name="T6" fmla="*/ 881422 w 1589088"/>
              <a:gd name="T7" fmla="*/ 964824 h 1589088"/>
              <a:gd name="T8" fmla="*/ 873530 w 1589088"/>
              <a:gd name="T9" fmla="*/ 1040159 h 1589088"/>
              <a:gd name="T10" fmla="*/ 824817 w 1589088"/>
              <a:gd name="T11" fmla="*/ 1084490 h 1589088"/>
              <a:gd name="T12" fmla="*/ 756238 w 1589088"/>
              <a:gd name="T13" fmla="*/ 1088026 h 1589088"/>
              <a:gd name="T14" fmla="*/ 703444 w 1589088"/>
              <a:gd name="T15" fmla="*/ 1048590 h 1589088"/>
              <a:gd name="T16" fmla="*/ 686571 w 1589088"/>
              <a:gd name="T17" fmla="*/ 985493 h 1589088"/>
              <a:gd name="T18" fmla="*/ 486007 w 1589088"/>
              <a:gd name="T19" fmla="*/ 893024 h 1589088"/>
              <a:gd name="T20" fmla="*/ 398106 w 1589088"/>
              <a:gd name="T21" fmla="*/ 820680 h 1589088"/>
              <a:gd name="T22" fmla="*/ 402189 w 1589088"/>
              <a:gd name="T23" fmla="*/ 755134 h 1589088"/>
              <a:gd name="T24" fmla="*/ 446547 w 1589088"/>
              <a:gd name="T25" fmla="*/ 706452 h 1589088"/>
              <a:gd name="T26" fmla="*/ 514037 w 1589088"/>
              <a:gd name="T27" fmla="*/ 696389 h 1589088"/>
              <a:gd name="T28" fmla="*/ 570641 w 1589088"/>
              <a:gd name="T29" fmla="*/ 730385 h 1589088"/>
              <a:gd name="T30" fmla="*/ 593501 w 1589088"/>
              <a:gd name="T31" fmla="*/ 794027 h 1589088"/>
              <a:gd name="T32" fmla="*/ 818558 w 1589088"/>
              <a:gd name="T33" fmla="*/ 648522 h 1589088"/>
              <a:gd name="T34" fmla="*/ 785901 w 1589088"/>
              <a:gd name="T35" fmla="*/ 575091 h 1589088"/>
              <a:gd name="T36" fmla="*/ 808761 w 1589088"/>
              <a:gd name="T37" fmla="*/ 511721 h 1589088"/>
              <a:gd name="T38" fmla="*/ 865365 w 1589088"/>
              <a:gd name="T39" fmla="*/ 477726 h 1589088"/>
              <a:gd name="T40" fmla="*/ 728574 w 1589088"/>
              <a:gd name="T41" fmla="*/ 144010 h 1589088"/>
              <a:gd name="T42" fmla="*/ 531280 w 1589088"/>
              <a:gd name="T43" fmla="*/ 182593 h 1589088"/>
              <a:gd name="T44" fmla="*/ 353281 w 1589088"/>
              <a:gd name="T45" fmla="*/ 288291 h 1589088"/>
              <a:gd name="T46" fmla="*/ 219577 w 1589088"/>
              <a:gd name="T47" fmla="*/ 451592 h 1589088"/>
              <a:gd name="T48" fmla="*/ 152454 w 1589088"/>
              <a:gd name="T49" fmla="*/ 642880 h 1589088"/>
              <a:gd name="T50" fmla="*/ 152454 w 1589088"/>
              <a:gd name="T51" fmla="*/ 843135 h 1589088"/>
              <a:gd name="T52" fmla="*/ 219577 w 1589088"/>
              <a:gd name="T53" fmla="*/ 1034422 h 1589088"/>
              <a:gd name="T54" fmla="*/ 353281 w 1589088"/>
              <a:gd name="T55" fmla="*/ 1197724 h 1589088"/>
              <a:gd name="T56" fmla="*/ 531280 w 1589088"/>
              <a:gd name="T57" fmla="*/ 1303421 h 1589088"/>
              <a:gd name="T58" fmla="*/ 728574 w 1589088"/>
              <a:gd name="T59" fmla="*/ 1341734 h 1589088"/>
              <a:gd name="T60" fmla="*/ 927227 w 1589088"/>
              <a:gd name="T61" fmla="*/ 1312931 h 1589088"/>
              <a:gd name="T62" fmla="*/ 1109302 w 1589088"/>
              <a:gd name="T63" fmla="*/ 1217015 h 1589088"/>
              <a:gd name="T64" fmla="*/ 1251431 w 1589088"/>
              <a:gd name="T65" fmla="*/ 1059964 h 1589088"/>
              <a:gd name="T66" fmla="*/ 1328065 w 1589088"/>
              <a:gd name="T67" fmla="*/ 871393 h 1589088"/>
              <a:gd name="T68" fmla="*/ 1337576 w 1589088"/>
              <a:gd name="T69" fmla="*/ 671410 h 1589088"/>
              <a:gd name="T70" fmla="*/ 1280237 w 1589088"/>
              <a:gd name="T71" fmla="*/ 477677 h 1589088"/>
              <a:gd name="T72" fmla="*/ 1155500 w 1589088"/>
              <a:gd name="T73" fmla="*/ 308670 h 1589088"/>
              <a:gd name="T74" fmla="*/ 981849 w 1589088"/>
              <a:gd name="T75" fmla="*/ 193462 h 1589088"/>
              <a:gd name="T76" fmla="*/ 785915 w 1589088"/>
              <a:gd name="T77" fmla="*/ 145640 h 1589088"/>
              <a:gd name="T78" fmla="*/ 902226 w 1589088"/>
              <a:gd name="T79" fmla="*/ 17390 h 1589088"/>
              <a:gd name="T80" fmla="*/ 1136207 w 1589088"/>
              <a:gd name="T81" fmla="*/ 112491 h 1589088"/>
              <a:gd name="T82" fmla="*/ 1320999 w 1589088"/>
              <a:gd name="T83" fmla="*/ 276063 h 1589088"/>
              <a:gd name="T84" fmla="*/ 1429702 w 1589088"/>
              <a:gd name="T85" fmla="*/ 459201 h 1589088"/>
              <a:gd name="T86" fmla="*/ 1481334 w 1589088"/>
              <a:gd name="T87" fmla="*/ 660270 h 1589088"/>
              <a:gd name="T88" fmla="*/ 1475356 w 1589088"/>
              <a:gd name="T89" fmla="*/ 866502 h 1589088"/>
              <a:gd name="T90" fmla="*/ 1412581 w 1589088"/>
              <a:gd name="T91" fmla="*/ 1064855 h 1589088"/>
              <a:gd name="T92" fmla="*/ 1892771 w 1589088"/>
              <a:gd name="T93" fmla="*/ 1636001 h 1589088"/>
              <a:gd name="T94" fmla="*/ 1896304 w 1589088"/>
              <a:gd name="T95" fmla="*/ 1759632 h 1589088"/>
              <a:gd name="T96" fmla="*/ 1783798 w 1589088"/>
              <a:gd name="T97" fmla="*/ 1885980 h 1589088"/>
              <a:gd name="T98" fmla="*/ 1662866 w 1589088"/>
              <a:gd name="T99" fmla="*/ 1900381 h 1589088"/>
              <a:gd name="T100" fmla="*/ 1104954 w 1589088"/>
              <a:gd name="T101" fmla="*/ 1391458 h 1589088"/>
              <a:gd name="T102" fmla="*/ 909835 w 1589088"/>
              <a:gd name="T103" fmla="*/ 1466451 h 1589088"/>
              <a:gd name="T104" fmla="*/ 704388 w 1589088"/>
              <a:gd name="T105" fmla="*/ 1484656 h 1589088"/>
              <a:gd name="T106" fmla="*/ 501116 w 1589088"/>
              <a:gd name="T107" fmla="*/ 1445528 h 1589088"/>
              <a:gd name="T108" fmla="*/ 313061 w 1589088"/>
              <a:gd name="T109" fmla="*/ 1349069 h 1589088"/>
              <a:gd name="T110" fmla="*/ 143758 w 1589088"/>
              <a:gd name="T111" fmla="*/ 1181965 h 1589088"/>
              <a:gd name="T112" fmla="*/ 30708 w 1589088"/>
              <a:gd name="T113" fmla="*/ 954538 h 1589088"/>
              <a:gd name="T114" fmla="*/ 815 w 1589088"/>
              <a:gd name="T115" fmla="*/ 707277 h 1589088"/>
              <a:gd name="T116" fmla="*/ 54351 w 1589088"/>
              <a:gd name="T117" fmla="*/ 463275 h 1589088"/>
              <a:gd name="T118" fmla="*/ 191315 w 1589088"/>
              <a:gd name="T119" fmla="*/ 245360 h 1589088"/>
              <a:gd name="T120" fmla="*/ 397577 w 1589088"/>
              <a:gd name="T121" fmla="*/ 85319 h 1589088"/>
              <a:gd name="T122" fmla="*/ 636177 w 1589088"/>
              <a:gd name="T123" fmla="*/ 7880 h 1589088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1589088" h="1589088">
                <a:moveTo>
                  <a:pt x="916859" y="288925"/>
                </a:moveTo>
                <a:lnTo>
                  <a:pt x="954088" y="332030"/>
                </a:lnTo>
                <a:lnTo>
                  <a:pt x="816067" y="450682"/>
                </a:lnTo>
                <a:lnTo>
                  <a:pt x="817430" y="454085"/>
                </a:lnTo>
                <a:lnTo>
                  <a:pt x="818338" y="457488"/>
                </a:lnTo>
                <a:lnTo>
                  <a:pt x="819246" y="461118"/>
                </a:lnTo>
                <a:lnTo>
                  <a:pt x="820381" y="464748"/>
                </a:lnTo>
                <a:lnTo>
                  <a:pt x="820835" y="468378"/>
                </a:lnTo>
                <a:lnTo>
                  <a:pt x="821289" y="472008"/>
                </a:lnTo>
                <a:lnTo>
                  <a:pt x="821743" y="475865"/>
                </a:lnTo>
                <a:lnTo>
                  <a:pt x="821743" y="479722"/>
                </a:lnTo>
                <a:lnTo>
                  <a:pt x="821743" y="483805"/>
                </a:lnTo>
                <a:lnTo>
                  <a:pt x="821289" y="487662"/>
                </a:lnTo>
                <a:lnTo>
                  <a:pt x="820835" y="491746"/>
                </a:lnTo>
                <a:lnTo>
                  <a:pt x="820154" y="495602"/>
                </a:lnTo>
                <a:lnTo>
                  <a:pt x="819246" y="499459"/>
                </a:lnTo>
                <a:lnTo>
                  <a:pt x="818338" y="503089"/>
                </a:lnTo>
                <a:lnTo>
                  <a:pt x="816976" y="506946"/>
                </a:lnTo>
                <a:lnTo>
                  <a:pt x="815840" y="510349"/>
                </a:lnTo>
                <a:lnTo>
                  <a:pt x="814251" y="513979"/>
                </a:lnTo>
                <a:lnTo>
                  <a:pt x="812662" y="517382"/>
                </a:lnTo>
                <a:lnTo>
                  <a:pt x="810619" y="520785"/>
                </a:lnTo>
                <a:lnTo>
                  <a:pt x="808803" y="523961"/>
                </a:lnTo>
                <a:lnTo>
                  <a:pt x="806760" y="527137"/>
                </a:lnTo>
                <a:lnTo>
                  <a:pt x="804263" y="530313"/>
                </a:lnTo>
                <a:lnTo>
                  <a:pt x="801993" y="533036"/>
                </a:lnTo>
                <a:lnTo>
                  <a:pt x="799496" y="535985"/>
                </a:lnTo>
                <a:lnTo>
                  <a:pt x="796772" y="538707"/>
                </a:lnTo>
                <a:lnTo>
                  <a:pt x="794048" y="541203"/>
                </a:lnTo>
                <a:lnTo>
                  <a:pt x="791324" y="543698"/>
                </a:lnTo>
                <a:lnTo>
                  <a:pt x="788146" y="545967"/>
                </a:lnTo>
                <a:lnTo>
                  <a:pt x="785194" y="548009"/>
                </a:lnTo>
                <a:lnTo>
                  <a:pt x="781789" y="550051"/>
                </a:lnTo>
                <a:lnTo>
                  <a:pt x="778611" y="552093"/>
                </a:lnTo>
                <a:lnTo>
                  <a:pt x="775433" y="553908"/>
                </a:lnTo>
                <a:lnTo>
                  <a:pt x="771801" y="555496"/>
                </a:lnTo>
                <a:lnTo>
                  <a:pt x="768396" y="556857"/>
                </a:lnTo>
                <a:lnTo>
                  <a:pt x="764537" y="558218"/>
                </a:lnTo>
                <a:lnTo>
                  <a:pt x="760905" y="559352"/>
                </a:lnTo>
                <a:lnTo>
                  <a:pt x="757046" y="560260"/>
                </a:lnTo>
                <a:lnTo>
                  <a:pt x="753413" y="560940"/>
                </a:lnTo>
                <a:lnTo>
                  <a:pt x="749327" y="561621"/>
                </a:lnTo>
                <a:lnTo>
                  <a:pt x="745241" y="562075"/>
                </a:lnTo>
                <a:lnTo>
                  <a:pt x="692121" y="754005"/>
                </a:lnTo>
                <a:lnTo>
                  <a:pt x="697343" y="756728"/>
                </a:lnTo>
                <a:lnTo>
                  <a:pt x="702110" y="759904"/>
                </a:lnTo>
                <a:lnTo>
                  <a:pt x="706650" y="763080"/>
                </a:lnTo>
                <a:lnTo>
                  <a:pt x="710963" y="766937"/>
                </a:lnTo>
                <a:lnTo>
                  <a:pt x="715049" y="770794"/>
                </a:lnTo>
                <a:lnTo>
                  <a:pt x="718908" y="774877"/>
                </a:lnTo>
                <a:lnTo>
                  <a:pt x="722313" y="779188"/>
                </a:lnTo>
                <a:lnTo>
                  <a:pt x="725718" y="783952"/>
                </a:lnTo>
                <a:lnTo>
                  <a:pt x="728670" y="788943"/>
                </a:lnTo>
                <a:lnTo>
                  <a:pt x="731167" y="793934"/>
                </a:lnTo>
                <a:lnTo>
                  <a:pt x="733437" y="799379"/>
                </a:lnTo>
                <a:lnTo>
                  <a:pt x="735253" y="804824"/>
                </a:lnTo>
                <a:lnTo>
                  <a:pt x="736615" y="810496"/>
                </a:lnTo>
                <a:lnTo>
                  <a:pt x="737750" y="816167"/>
                </a:lnTo>
                <a:lnTo>
                  <a:pt x="738431" y="822066"/>
                </a:lnTo>
                <a:lnTo>
                  <a:pt x="738658" y="828191"/>
                </a:lnTo>
                <a:lnTo>
                  <a:pt x="738658" y="832729"/>
                </a:lnTo>
                <a:lnTo>
                  <a:pt x="738431" y="836812"/>
                </a:lnTo>
                <a:lnTo>
                  <a:pt x="737523" y="840896"/>
                </a:lnTo>
                <a:lnTo>
                  <a:pt x="736842" y="844980"/>
                </a:lnTo>
                <a:lnTo>
                  <a:pt x="735934" y="849063"/>
                </a:lnTo>
                <a:lnTo>
                  <a:pt x="734799" y="852920"/>
                </a:lnTo>
                <a:lnTo>
                  <a:pt x="733664" y="856777"/>
                </a:lnTo>
                <a:lnTo>
                  <a:pt x="732075" y="860407"/>
                </a:lnTo>
                <a:lnTo>
                  <a:pt x="730259" y="864263"/>
                </a:lnTo>
                <a:lnTo>
                  <a:pt x="728670" y="867666"/>
                </a:lnTo>
                <a:lnTo>
                  <a:pt x="726626" y="871296"/>
                </a:lnTo>
                <a:lnTo>
                  <a:pt x="724583" y="874699"/>
                </a:lnTo>
                <a:lnTo>
                  <a:pt x="722086" y="877876"/>
                </a:lnTo>
                <a:lnTo>
                  <a:pt x="719589" y="881052"/>
                </a:lnTo>
                <a:lnTo>
                  <a:pt x="717092" y="884228"/>
                </a:lnTo>
                <a:lnTo>
                  <a:pt x="714141" y="886950"/>
                </a:lnTo>
                <a:lnTo>
                  <a:pt x="711417" y="889673"/>
                </a:lnTo>
                <a:lnTo>
                  <a:pt x="708239" y="892395"/>
                </a:lnTo>
                <a:lnTo>
                  <a:pt x="705288" y="894891"/>
                </a:lnTo>
                <a:lnTo>
                  <a:pt x="702110" y="896933"/>
                </a:lnTo>
                <a:lnTo>
                  <a:pt x="698705" y="899428"/>
                </a:lnTo>
                <a:lnTo>
                  <a:pt x="695299" y="901243"/>
                </a:lnTo>
                <a:lnTo>
                  <a:pt x="691440" y="903058"/>
                </a:lnTo>
                <a:lnTo>
                  <a:pt x="688035" y="904646"/>
                </a:lnTo>
                <a:lnTo>
                  <a:pt x="684176" y="906234"/>
                </a:lnTo>
                <a:lnTo>
                  <a:pt x="680317" y="907595"/>
                </a:lnTo>
                <a:lnTo>
                  <a:pt x="676231" y="908730"/>
                </a:lnTo>
                <a:lnTo>
                  <a:pt x="672372" y="909637"/>
                </a:lnTo>
                <a:lnTo>
                  <a:pt x="668286" y="910318"/>
                </a:lnTo>
                <a:lnTo>
                  <a:pt x="664199" y="910771"/>
                </a:lnTo>
                <a:lnTo>
                  <a:pt x="659886" y="911225"/>
                </a:lnTo>
                <a:lnTo>
                  <a:pt x="655573" y="911225"/>
                </a:lnTo>
                <a:lnTo>
                  <a:pt x="651260" y="911225"/>
                </a:lnTo>
                <a:lnTo>
                  <a:pt x="646947" y="910771"/>
                </a:lnTo>
                <a:lnTo>
                  <a:pt x="643088" y="910318"/>
                </a:lnTo>
                <a:lnTo>
                  <a:pt x="638775" y="909637"/>
                </a:lnTo>
                <a:lnTo>
                  <a:pt x="634915" y="908730"/>
                </a:lnTo>
                <a:lnTo>
                  <a:pt x="630829" y="907595"/>
                </a:lnTo>
                <a:lnTo>
                  <a:pt x="627197" y="906234"/>
                </a:lnTo>
                <a:lnTo>
                  <a:pt x="623338" y="904646"/>
                </a:lnTo>
                <a:lnTo>
                  <a:pt x="619706" y="903058"/>
                </a:lnTo>
                <a:lnTo>
                  <a:pt x="616074" y="901243"/>
                </a:lnTo>
                <a:lnTo>
                  <a:pt x="612669" y="899428"/>
                </a:lnTo>
                <a:lnTo>
                  <a:pt x="609037" y="896933"/>
                </a:lnTo>
                <a:lnTo>
                  <a:pt x="605858" y="894891"/>
                </a:lnTo>
                <a:lnTo>
                  <a:pt x="602680" y="892395"/>
                </a:lnTo>
                <a:lnTo>
                  <a:pt x="599729" y="889673"/>
                </a:lnTo>
                <a:lnTo>
                  <a:pt x="596778" y="886950"/>
                </a:lnTo>
                <a:lnTo>
                  <a:pt x="594054" y="884228"/>
                </a:lnTo>
                <a:lnTo>
                  <a:pt x="591557" y="881052"/>
                </a:lnTo>
                <a:lnTo>
                  <a:pt x="588833" y="877876"/>
                </a:lnTo>
                <a:lnTo>
                  <a:pt x="586790" y="874699"/>
                </a:lnTo>
                <a:lnTo>
                  <a:pt x="584520" y="871296"/>
                </a:lnTo>
                <a:lnTo>
                  <a:pt x="582704" y="867666"/>
                </a:lnTo>
                <a:lnTo>
                  <a:pt x="580661" y="864263"/>
                </a:lnTo>
                <a:lnTo>
                  <a:pt x="579072" y="860407"/>
                </a:lnTo>
                <a:lnTo>
                  <a:pt x="577710" y="856777"/>
                </a:lnTo>
                <a:lnTo>
                  <a:pt x="576348" y="852920"/>
                </a:lnTo>
                <a:lnTo>
                  <a:pt x="575212" y="849063"/>
                </a:lnTo>
                <a:lnTo>
                  <a:pt x="574077" y="844980"/>
                </a:lnTo>
                <a:lnTo>
                  <a:pt x="573396" y="840896"/>
                </a:lnTo>
                <a:lnTo>
                  <a:pt x="572942" y="836812"/>
                </a:lnTo>
                <a:lnTo>
                  <a:pt x="572488" y="832729"/>
                </a:lnTo>
                <a:lnTo>
                  <a:pt x="572488" y="828191"/>
                </a:lnTo>
                <a:lnTo>
                  <a:pt x="572488" y="825242"/>
                </a:lnTo>
                <a:lnTo>
                  <a:pt x="572715" y="822066"/>
                </a:lnTo>
                <a:lnTo>
                  <a:pt x="573623" y="815940"/>
                </a:lnTo>
                <a:lnTo>
                  <a:pt x="574986" y="810042"/>
                </a:lnTo>
                <a:lnTo>
                  <a:pt x="576575" y="804370"/>
                </a:lnTo>
                <a:lnTo>
                  <a:pt x="454445" y="733134"/>
                </a:lnTo>
                <a:lnTo>
                  <a:pt x="449904" y="736083"/>
                </a:lnTo>
                <a:lnTo>
                  <a:pt x="444910" y="738352"/>
                </a:lnTo>
                <a:lnTo>
                  <a:pt x="439689" y="740166"/>
                </a:lnTo>
                <a:lnTo>
                  <a:pt x="434468" y="741981"/>
                </a:lnTo>
                <a:lnTo>
                  <a:pt x="429020" y="743569"/>
                </a:lnTo>
                <a:lnTo>
                  <a:pt x="423571" y="744477"/>
                </a:lnTo>
                <a:lnTo>
                  <a:pt x="417669" y="745158"/>
                </a:lnTo>
                <a:lnTo>
                  <a:pt x="412221" y="745384"/>
                </a:lnTo>
                <a:lnTo>
                  <a:pt x="408589" y="745158"/>
                </a:lnTo>
                <a:lnTo>
                  <a:pt x="405411" y="744931"/>
                </a:lnTo>
                <a:lnTo>
                  <a:pt x="398828" y="744023"/>
                </a:lnTo>
                <a:lnTo>
                  <a:pt x="305755" y="898294"/>
                </a:lnTo>
                <a:lnTo>
                  <a:pt x="257175" y="869255"/>
                </a:lnTo>
                <a:lnTo>
                  <a:pt x="349113" y="716118"/>
                </a:lnTo>
                <a:lnTo>
                  <a:pt x="347070" y="713396"/>
                </a:lnTo>
                <a:lnTo>
                  <a:pt x="344573" y="710220"/>
                </a:lnTo>
                <a:lnTo>
                  <a:pt x="342757" y="707497"/>
                </a:lnTo>
                <a:lnTo>
                  <a:pt x="340714" y="704321"/>
                </a:lnTo>
                <a:lnTo>
                  <a:pt x="339125" y="701145"/>
                </a:lnTo>
                <a:lnTo>
                  <a:pt x="337536" y="697969"/>
                </a:lnTo>
                <a:lnTo>
                  <a:pt x="335720" y="694793"/>
                </a:lnTo>
                <a:lnTo>
                  <a:pt x="334358" y="691390"/>
                </a:lnTo>
                <a:lnTo>
                  <a:pt x="333223" y="687987"/>
                </a:lnTo>
                <a:lnTo>
                  <a:pt x="332087" y="684584"/>
                </a:lnTo>
                <a:lnTo>
                  <a:pt x="331179" y="680954"/>
                </a:lnTo>
                <a:lnTo>
                  <a:pt x="330498" y="677324"/>
                </a:lnTo>
                <a:lnTo>
                  <a:pt x="329590" y="673467"/>
                </a:lnTo>
                <a:lnTo>
                  <a:pt x="329136" y="670064"/>
                </a:lnTo>
                <a:lnTo>
                  <a:pt x="328909" y="665981"/>
                </a:lnTo>
                <a:lnTo>
                  <a:pt x="328909" y="662351"/>
                </a:lnTo>
                <a:lnTo>
                  <a:pt x="328909" y="658040"/>
                </a:lnTo>
                <a:lnTo>
                  <a:pt x="329363" y="653730"/>
                </a:lnTo>
                <a:lnTo>
                  <a:pt x="330044" y="649646"/>
                </a:lnTo>
                <a:lnTo>
                  <a:pt x="330725" y="645335"/>
                </a:lnTo>
                <a:lnTo>
                  <a:pt x="331633" y="641479"/>
                </a:lnTo>
                <a:lnTo>
                  <a:pt x="332768" y="637395"/>
                </a:lnTo>
                <a:lnTo>
                  <a:pt x="333904" y="633765"/>
                </a:lnTo>
                <a:lnTo>
                  <a:pt x="335493" y="629908"/>
                </a:lnTo>
                <a:lnTo>
                  <a:pt x="337082" y="626279"/>
                </a:lnTo>
                <a:lnTo>
                  <a:pt x="339125" y="622649"/>
                </a:lnTo>
                <a:lnTo>
                  <a:pt x="340941" y="619246"/>
                </a:lnTo>
                <a:lnTo>
                  <a:pt x="342984" y="615843"/>
                </a:lnTo>
                <a:lnTo>
                  <a:pt x="345481" y="612666"/>
                </a:lnTo>
                <a:lnTo>
                  <a:pt x="347978" y="609263"/>
                </a:lnTo>
                <a:lnTo>
                  <a:pt x="350475" y="606314"/>
                </a:lnTo>
                <a:lnTo>
                  <a:pt x="353426" y="603592"/>
                </a:lnTo>
                <a:lnTo>
                  <a:pt x="356150" y="600642"/>
                </a:lnTo>
                <a:lnTo>
                  <a:pt x="359101" y="598147"/>
                </a:lnTo>
                <a:lnTo>
                  <a:pt x="362279" y="595878"/>
                </a:lnTo>
                <a:lnTo>
                  <a:pt x="365458" y="593383"/>
                </a:lnTo>
                <a:lnTo>
                  <a:pt x="369090" y="591341"/>
                </a:lnTo>
                <a:lnTo>
                  <a:pt x="372495" y="589299"/>
                </a:lnTo>
                <a:lnTo>
                  <a:pt x="376127" y="587484"/>
                </a:lnTo>
                <a:lnTo>
                  <a:pt x="379759" y="585669"/>
                </a:lnTo>
                <a:lnTo>
                  <a:pt x="383618" y="584308"/>
                </a:lnTo>
                <a:lnTo>
                  <a:pt x="387250" y="582947"/>
                </a:lnTo>
                <a:lnTo>
                  <a:pt x="391336" y="581812"/>
                </a:lnTo>
                <a:lnTo>
                  <a:pt x="395196" y="580905"/>
                </a:lnTo>
                <a:lnTo>
                  <a:pt x="399509" y="580224"/>
                </a:lnTo>
                <a:lnTo>
                  <a:pt x="403368" y="579544"/>
                </a:lnTo>
                <a:lnTo>
                  <a:pt x="407681" y="579317"/>
                </a:lnTo>
                <a:lnTo>
                  <a:pt x="412221" y="579090"/>
                </a:lnTo>
                <a:lnTo>
                  <a:pt x="416307" y="579317"/>
                </a:lnTo>
                <a:lnTo>
                  <a:pt x="420620" y="579544"/>
                </a:lnTo>
                <a:lnTo>
                  <a:pt x="424707" y="580224"/>
                </a:lnTo>
                <a:lnTo>
                  <a:pt x="428793" y="580905"/>
                </a:lnTo>
                <a:lnTo>
                  <a:pt x="432652" y="581812"/>
                </a:lnTo>
                <a:lnTo>
                  <a:pt x="436738" y="582947"/>
                </a:lnTo>
                <a:lnTo>
                  <a:pt x="440597" y="584308"/>
                </a:lnTo>
                <a:lnTo>
                  <a:pt x="444456" y="585669"/>
                </a:lnTo>
                <a:lnTo>
                  <a:pt x="447861" y="587484"/>
                </a:lnTo>
                <a:lnTo>
                  <a:pt x="451720" y="589299"/>
                </a:lnTo>
                <a:lnTo>
                  <a:pt x="454899" y="591341"/>
                </a:lnTo>
                <a:lnTo>
                  <a:pt x="458531" y="593383"/>
                </a:lnTo>
                <a:lnTo>
                  <a:pt x="461709" y="595878"/>
                </a:lnTo>
                <a:lnTo>
                  <a:pt x="464887" y="598147"/>
                </a:lnTo>
                <a:lnTo>
                  <a:pt x="467838" y="600642"/>
                </a:lnTo>
                <a:lnTo>
                  <a:pt x="470562" y="603592"/>
                </a:lnTo>
                <a:lnTo>
                  <a:pt x="473513" y="606314"/>
                </a:lnTo>
                <a:lnTo>
                  <a:pt x="476010" y="609263"/>
                </a:lnTo>
                <a:lnTo>
                  <a:pt x="478734" y="612666"/>
                </a:lnTo>
                <a:lnTo>
                  <a:pt x="481004" y="615843"/>
                </a:lnTo>
                <a:lnTo>
                  <a:pt x="483047" y="619246"/>
                </a:lnTo>
                <a:lnTo>
                  <a:pt x="484864" y="622649"/>
                </a:lnTo>
                <a:lnTo>
                  <a:pt x="486907" y="626279"/>
                </a:lnTo>
                <a:lnTo>
                  <a:pt x="488496" y="629908"/>
                </a:lnTo>
                <a:lnTo>
                  <a:pt x="490085" y="633765"/>
                </a:lnTo>
                <a:lnTo>
                  <a:pt x="491220" y="637395"/>
                </a:lnTo>
                <a:lnTo>
                  <a:pt x="492355" y="641479"/>
                </a:lnTo>
                <a:lnTo>
                  <a:pt x="493490" y="645335"/>
                </a:lnTo>
                <a:lnTo>
                  <a:pt x="494171" y="649646"/>
                </a:lnTo>
                <a:lnTo>
                  <a:pt x="494625" y="653730"/>
                </a:lnTo>
                <a:lnTo>
                  <a:pt x="495079" y="658040"/>
                </a:lnTo>
                <a:lnTo>
                  <a:pt x="495079" y="662351"/>
                </a:lnTo>
                <a:lnTo>
                  <a:pt x="495079" y="665527"/>
                </a:lnTo>
                <a:lnTo>
                  <a:pt x="494852" y="669157"/>
                </a:lnTo>
                <a:lnTo>
                  <a:pt x="494398" y="672333"/>
                </a:lnTo>
                <a:lnTo>
                  <a:pt x="493944" y="675509"/>
                </a:lnTo>
                <a:lnTo>
                  <a:pt x="492355" y="682088"/>
                </a:lnTo>
                <a:lnTo>
                  <a:pt x="490539" y="688214"/>
                </a:lnTo>
                <a:lnTo>
                  <a:pt x="610853" y="758543"/>
                </a:lnTo>
                <a:lnTo>
                  <a:pt x="616528" y="755140"/>
                </a:lnTo>
                <a:lnTo>
                  <a:pt x="622430" y="752417"/>
                </a:lnTo>
                <a:lnTo>
                  <a:pt x="628559" y="749922"/>
                </a:lnTo>
                <a:lnTo>
                  <a:pt x="634915" y="748107"/>
                </a:lnTo>
                <a:lnTo>
                  <a:pt x="690305" y="547101"/>
                </a:lnTo>
                <a:lnTo>
                  <a:pt x="686673" y="544152"/>
                </a:lnTo>
                <a:lnTo>
                  <a:pt x="682814" y="540976"/>
                </a:lnTo>
                <a:lnTo>
                  <a:pt x="679409" y="537800"/>
                </a:lnTo>
                <a:lnTo>
                  <a:pt x="676004" y="533943"/>
                </a:lnTo>
                <a:lnTo>
                  <a:pt x="673053" y="530540"/>
                </a:lnTo>
                <a:lnTo>
                  <a:pt x="670102" y="526456"/>
                </a:lnTo>
                <a:lnTo>
                  <a:pt x="667605" y="522373"/>
                </a:lnTo>
                <a:lnTo>
                  <a:pt x="665107" y="518062"/>
                </a:lnTo>
                <a:lnTo>
                  <a:pt x="662837" y="513979"/>
                </a:lnTo>
                <a:lnTo>
                  <a:pt x="661021" y="509214"/>
                </a:lnTo>
                <a:lnTo>
                  <a:pt x="659432" y="504450"/>
                </a:lnTo>
                <a:lnTo>
                  <a:pt x="658070" y="499913"/>
                </a:lnTo>
                <a:lnTo>
                  <a:pt x="657162" y="494922"/>
                </a:lnTo>
                <a:lnTo>
                  <a:pt x="656027" y="489931"/>
                </a:lnTo>
                <a:lnTo>
                  <a:pt x="655573" y="484940"/>
                </a:lnTo>
                <a:lnTo>
                  <a:pt x="655573" y="479722"/>
                </a:lnTo>
                <a:lnTo>
                  <a:pt x="655573" y="475411"/>
                </a:lnTo>
                <a:lnTo>
                  <a:pt x="655800" y="471327"/>
                </a:lnTo>
                <a:lnTo>
                  <a:pt x="656708" y="467017"/>
                </a:lnTo>
                <a:lnTo>
                  <a:pt x="657389" y="463160"/>
                </a:lnTo>
                <a:lnTo>
                  <a:pt x="658297" y="458850"/>
                </a:lnTo>
                <a:lnTo>
                  <a:pt x="659432" y="455220"/>
                </a:lnTo>
                <a:lnTo>
                  <a:pt x="660567" y="451136"/>
                </a:lnTo>
                <a:lnTo>
                  <a:pt x="661929" y="447506"/>
                </a:lnTo>
                <a:lnTo>
                  <a:pt x="663745" y="443649"/>
                </a:lnTo>
                <a:lnTo>
                  <a:pt x="665561" y="440246"/>
                </a:lnTo>
                <a:lnTo>
                  <a:pt x="667605" y="436617"/>
                </a:lnTo>
                <a:lnTo>
                  <a:pt x="669648" y="433440"/>
                </a:lnTo>
                <a:lnTo>
                  <a:pt x="672145" y="430037"/>
                </a:lnTo>
                <a:lnTo>
                  <a:pt x="674642" y="426861"/>
                </a:lnTo>
                <a:lnTo>
                  <a:pt x="677139" y="423912"/>
                </a:lnTo>
                <a:lnTo>
                  <a:pt x="679863" y="420963"/>
                </a:lnTo>
                <a:lnTo>
                  <a:pt x="682814" y="418240"/>
                </a:lnTo>
                <a:lnTo>
                  <a:pt x="685765" y="415518"/>
                </a:lnTo>
                <a:lnTo>
                  <a:pt x="688943" y="413249"/>
                </a:lnTo>
                <a:lnTo>
                  <a:pt x="692121" y="410980"/>
                </a:lnTo>
                <a:lnTo>
                  <a:pt x="695526" y="408712"/>
                </a:lnTo>
                <a:lnTo>
                  <a:pt x="698932" y="406670"/>
                </a:lnTo>
                <a:lnTo>
                  <a:pt x="702791" y="404855"/>
                </a:lnTo>
                <a:lnTo>
                  <a:pt x="706196" y="403267"/>
                </a:lnTo>
                <a:lnTo>
                  <a:pt x="710055" y="401679"/>
                </a:lnTo>
                <a:lnTo>
                  <a:pt x="713914" y="400318"/>
                </a:lnTo>
                <a:lnTo>
                  <a:pt x="718000" y="399410"/>
                </a:lnTo>
                <a:lnTo>
                  <a:pt x="721859" y="398503"/>
                </a:lnTo>
                <a:lnTo>
                  <a:pt x="725945" y="397595"/>
                </a:lnTo>
                <a:lnTo>
                  <a:pt x="730032" y="397141"/>
                </a:lnTo>
                <a:lnTo>
                  <a:pt x="734345" y="396915"/>
                </a:lnTo>
                <a:lnTo>
                  <a:pt x="738658" y="396688"/>
                </a:lnTo>
                <a:lnTo>
                  <a:pt x="744106" y="396915"/>
                </a:lnTo>
                <a:lnTo>
                  <a:pt x="749554" y="397595"/>
                </a:lnTo>
                <a:lnTo>
                  <a:pt x="754775" y="398276"/>
                </a:lnTo>
                <a:lnTo>
                  <a:pt x="759770" y="399637"/>
                </a:lnTo>
                <a:lnTo>
                  <a:pt x="764764" y="400998"/>
                </a:lnTo>
                <a:lnTo>
                  <a:pt x="769758" y="403040"/>
                </a:lnTo>
                <a:lnTo>
                  <a:pt x="774298" y="405082"/>
                </a:lnTo>
                <a:lnTo>
                  <a:pt x="778838" y="407577"/>
                </a:lnTo>
                <a:lnTo>
                  <a:pt x="916859" y="288925"/>
                </a:lnTo>
                <a:close/>
                <a:moveTo>
                  <a:pt x="607752" y="120128"/>
                </a:moveTo>
                <a:lnTo>
                  <a:pt x="595738" y="120581"/>
                </a:lnTo>
                <a:lnTo>
                  <a:pt x="583950" y="121488"/>
                </a:lnTo>
                <a:lnTo>
                  <a:pt x="571936" y="122621"/>
                </a:lnTo>
                <a:lnTo>
                  <a:pt x="559921" y="123755"/>
                </a:lnTo>
                <a:lnTo>
                  <a:pt x="548133" y="125341"/>
                </a:lnTo>
                <a:lnTo>
                  <a:pt x="536119" y="127154"/>
                </a:lnTo>
                <a:lnTo>
                  <a:pt x="524331" y="129421"/>
                </a:lnTo>
                <a:lnTo>
                  <a:pt x="512543" y="131688"/>
                </a:lnTo>
                <a:lnTo>
                  <a:pt x="500755" y="134407"/>
                </a:lnTo>
                <a:lnTo>
                  <a:pt x="489194" y="137581"/>
                </a:lnTo>
                <a:lnTo>
                  <a:pt x="477406" y="140754"/>
                </a:lnTo>
                <a:lnTo>
                  <a:pt x="466072" y="144380"/>
                </a:lnTo>
                <a:lnTo>
                  <a:pt x="454511" y="148234"/>
                </a:lnTo>
                <a:lnTo>
                  <a:pt x="443176" y="152313"/>
                </a:lnTo>
                <a:lnTo>
                  <a:pt x="431615" y="156620"/>
                </a:lnTo>
                <a:lnTo>
                  <a:pt x="420508" y="161380"/>
                </a:lnTo>
                <a:lnTo>
                  <a:pt x="409400" y="166593"/>
                </a:lnTo>
                <a:lnTo>
                  <a:pt x="398519" y="171579"/>
                </a:lnTo>
                <a:lnTo>
                  <a:pt x="387411" y="177246"/>
                </a:lnTo>
                <a:lnTo>
                  <a:pt x="376530" y="183139"/>
                </a:lnTo>
                <a:lnTo>
                  <a:pt x="365876" y="189485"/>
                </a:lnTo>
                <a:lnTo>
                  <a:pt x="355221" y="195831"/>
                </a:lnTo>
                <a:lnTo>
                  <a:pt x="344794" y="202631"/>
                </a:lnTo>
                <a:lnTo>
                  <a:pt x="334593" y="209431"/>
                </a:lnTo>
                <a:lnTo>
                  <a:pt x="324392" y="216684"/>
                </a:lnTo>
                <a:lnTo>
                  <a:pt x="314191" y="224163"/>
                </a:lnTo>
                <a:lnTo>
                  <a:pt x="304443" y="232323"/>
                </a:lnTo>
                <a:lnTo>
                  <a:pt x="294695" y="240483"/>
                </a:lnTo>
                <a:lnTo>
                  <a:pt x="284948" y="248869"/>
                </a:lnTo>
                <a:lnTo>
                  <a:pt x="275654" y="257482"/>
                </a:lnTo>
                <a:lnTo>
                  <a:pt x="266359" y="266548"/>
                </a:lnTo>
                <a:lnTo>
                  <a:pt x="257518" y="275614"/>
                </a:lnTo>
                <a:lnTo>
                  <a:pt x="248678" y="285134"/>
                </a:lnTo>
                <a:lnTo>
                  <a:pt x="240290" y="294654"/>
                </a:lnTo>
                <a:lnTo>
                  <a:pt x="232129" y="304400"/>
                </a:lnTo>
                <a:lnTo>
                  <a:pt x="224195" y="314373"/>
                </a:lnTo>
                <a:lnTo>
                  <a:pt x="216714" y="324346"/>
                </a:lnTo>
                <a:lnTo>
                  <a:pt x="209460" y="334545"/>
                </a:lnTo>
                <a:lnTo>
                  <a:pt x="202433" y="344971"/>
                </a:lnTo>
                <a:lnTo>
                  <a:pt x="195632" y="355397"/>
                </a:lnTo>
                <a:lnTo>
                  <a:pt x="189058" y="366050"/>
                </a:lnTo>
                <a:lnTo>
                  <a:pt x="183164" y="376703"/>
                </a:lnTo>
                <a:lnTo>
                  <a:pt x="177271" y="387583"/>
                </a:lnTo>
                <a:lnTo>
                  <a:pt x="171603" y="398462"/>
                </a:lnTo>
                <a:lnTo>
                  <a:pt x="166390" y="409342"/>
                </a:lnTo>
                <a:lnTo>
                  <a:pt x="161402" y="420448"/>
                </a:lnTo>
                <a:lnTo>
                  <a:pt x="156642" y="431554"/>
                </a:lnTo>
                <a:lnTo>
                  <a:pt x="152108" y="443114"/>
                </a:lnTo>
                <a:lnTo>
                  <a:pt x="148028" y="454673"/>
                </a:lnTo>
                <a:lnTo>
                  <a:pt x="144174" y="466006"/>
                </a:lnTo>
                <a:lnTo>
                  <a:pt x="140774" y="477565"/>
                </a:lnTo>
                <a:lnTo>
                  <a:pt x="137373" y="489125"/>
                </a:lnTo>
                <a:lnTo>
                  <a:pt x="134426" y="500911"/>
                </a:lnTo>
                <a:lnTo>
                  <a:pt x="131706" y="512470"/>
                </a:lnTo>
                <a:lnTo>
                  <a:pt x="129213" y="524256"/>
                </a:lnTo>
                <a:lnTo>
                  <a:pt x="127172" y="536269"/>
                </a:lnTo>
                <a:lnTo>
                  <a:pt x="125359" y="548055"/>
                </a:lnTo>
                <a:lnTo>
                  <a:pt x="123772" y="560068"/>
                </a:lnTo>
                <a:lnTo>
                  <a:pt x="122185" y="571854"/>
                </a:lnTo>
                <a:lnTo>
                  <a:pt x="121278" y="583867"/>
                </a:lnTo>
                <a:lnTo>
                  <a:pt x="120598" y="595880"/>
                </a:lnTo>
                <a:lnTo>
                  <a:pt x="120145" y="607666"/>
                </a:lnTo>
                <a:lnTo>
                  <a:pt x="120145" y="619905"/>
                </a:lnTo>
                <a:lnTo>
                  <a:pt x="120145" y="631918"/>
                </a:lnTo>
                <a:lnTo>
                  <a:pt x="120598" y="643704"/>
                </a:lnTo>
                <a:lnTo>
                  <a:pt x="121278" y="655717"/>
                </a:lnTo>
                <a:lnTo>
                  <a:pt x="122185" y="667503"/>
                </a:lnTo>
                <a:lnTo>
                  <a:pt x="123772" y="679516"/>
                </a:lnTo>
                <a:lnTo>
                  <a:pt x="125359" y="691529"/>
                </a:lnTo>
                <a:lnTo>
                  <a:pt x="127172" y="703315"/>
                </a:lnTo>
                <a:lnTo>
                  <a:pt x="129213" y="715328"/>
                </a:lnTo>
                <a:lnTo>
                  <a:pt x="131706" y="726887"/>
                </a:lnTo>
                <a:lnTo>
                  <a:pt x="134426" y="738673"/>
                </a:lnTo>
                <a:lnTo>
                  <a:pt x="137373" y="750460"/>
                </a:lnTo>
                <a:lnTo>
                  <a:pt x="140774" y="762019"/>
                </a:lnTo>
                <a:lnTo>
                  <a:pt x="144174" y="773579"/>
                </a:lnTo>
                <a:lnTo>
                  <a:pt x="148028" y="784911"/>
                </a:lnTo>
                <a:lnTo>
                  <a:pt x="152108" y="796471"/>
                </a:lnTo>
                <a:lnTo>
                  <a:pt x="156642" y="807804"/>
                </a:lnTo>
                <a:lnTo>
                  <a:pt x="161402" y="819136"/>
                </a:lnTo>
                <a:lnTo>
                  <a:pt x="166390" y="830016"/>
                </a:lnTo>
                <a:lnTo>
                  <a:pt x="171603" y="841122"/>
                </a:lnTo>
                <a:lnTo>
                  <a:pt x="177271" y="852002"/>
                </a:lnTo>
                <a:lnTo>
                  <a:pt x="183164" y="862881"/>
                </a:lnTo>
                <a:lnTo>
                  <a:pt x="189058" y="873534"/>
                </a:lnTo>
                <a:lnTo>
                  <a:pt x="195632" y="884187"/>
                </a:lnTo>
                <a:lnTo>
                  <a:pt x="202433" y="894613"/>
                </a:lnTo>
                <a:lnTo>
                  <a:pt x="209460" y="904813"/>
                </a:lnTo>
                <a:lnTo>
                  <a:pt x="216714" y="915239"/>
                </a:lnTo>
                <a:lnTo>
                  <a:pt x="224195" y="925212"/>
                </a:lnTo>
                <a:lnTo>
                  <a:pt x="232129" y="934958"/>
                </a:lnTo>
                <a:lnTo>
                  <a:pt x="240290" y="944931"/>
                </a:lnTo>
                <a:lnTo>
                  <a:pt x="248678" y="954450"/>
                </a:lnTo>
                <a:lnTo>
                  <a:pt x="257518" y="963743"/>
                </a:lnTo>
                <a:lnTo>
                  <a:pt x="266359" y="973036"/>
                </a:lnTo>
                <a:lnTo>
                  <a:pt x="275654" y="982102"/>
                </a:lnTo>
                <a:lnTo>
                  <a:pt x="284948" y="990715"/>
                </a:lnTo>
                <a:lnTo>
                  <a:pt x="294695" y="999102"/>
                </a:lnTo>
                <a:lnTo>
                  <a:pt x="304443" y="1007261"/>
                </a:lnTo>
                <a:lnTo>
                  <a:pt x="314191" y="1015194"/>
                </a:lnTo>
                <a:lnTo>
                  <a:pt x="324392" y="1022674"/>
                </a:lnTo>
                <a:lnTo>
                  <a:pt x="334593" y="1029927"/>
                </a:lnTo>
                <a:lnTo>
                  <a:pt x="344794" y="1036953"/>
                </a:lnTo>
                <a:lnTo>
                  <a:pt x="355221" y="1043753"/>
                </a:lnTo>
                <a:lnTo>
                  <a:pt x="365876" y="1050099"/>
                </a:lnTo>
                <a:lnTo>
                  <a:pt x="376530" y="1056446"/>
                </a:lnTo>
                <a:lnTo>
                  <a:pt x="387411" y="1062339"/>
                </a:lnTo>
                <a:lnTo>
                  <a:pt x="398292" y="1067779"/>
                </a:lnTo>
                <a:lnTo>
                  <a:pt x="409400" y="1072992"/>
                </a:lnTo>
                <a:lnTo>
                  <a:pt x="420508" y="1078205"/>
                </a:lnTo>
                <a:lnTo>
                  <a:pt x="431615" y="1082738"/>
                </a:lnTo>
                <a:lnTo>
                  <a:pt x="443176" y="1087271"/>
                </a:lnTo>
                <a:lnTo>
                  <a:pt x="454511" y="1091351"/>
                </a:lnTo>
                <a:lnTo>
                  <a:pt x="466072" y="1095204"/>
                </a:lnTo>
                <a:lnTo>
                  <a:pt x="477406" y="1098830"/>
                </a:lnTo>
                <a:lnTo>
                  <a:pt x="489194" y="1102004"/>
                </a:lnTo>
                <a:lnTo>
                  <a:pt x="500755" y="1104950"/>
                </a:lnTo>
                <a:lnTo>
                  <a:pt x="512543" y="1107897"/>
                </a:lnTo>
                <a:lnTo>
                  <a:pt x="524331" y="1110163"/>
                </a:lnTo>
                <a:lnTo>
                  <a:pt x="536119" y="1112203"/>
                </a:lnTo>
                <a:lnTo>
                  <a:pt x="548133" y="1114243"/>
                </a:lnTo>
                <a:lnTo>
                  <a:pt x="559921" y="1115830"/>
                </a:lnTo>
                <a:lnTo>
                  <a:pt x="571936" y="1116963"/>
                </a:lnTo>
                <a:lnTo>
                  <a:pt x="583950" y="1118096"/>
                </a:lnTo>
                <a:lnTo>
                  <a:pt x="595738" y="1118776"/>
                </a:lnTo>
                <a:lnTo>
                  <a:pt x="607752" y="1119230"/>
                </a:lnTo>
                <a:lnTo>
                  <a:pt x="619540" y="1119230"/>
                </a:lnTo>
                <a:lnTo>
                  <a:pt x="631782" y="1119230"/>
                </a:lnTo>
                <a:lnTo>
                  <a:pt x="643796" y="1118776"/>
                </a:lnTo>
                <a:lnTo>
                  <a:pt x="655584" y="1118096"/>
                </a:lnTo>
                <a:lnTo>
                  <a:pt x="667598" y="1116963"/>
                </a:lnTo>
                <a:lnTo>
                  <a:pt x="679613" y="1115830"/>
                </a:lnTo>
                <a:lnTo>
                  <a:pt x="691401" y="1114243"/>
                </a:lnTo>
                <a:lnTo>
                  <a:pt x="703415" y="1112203"/>
                </a:lnTo>
                <a:lnTo>
                  <a:pt x="715203" y="1110163"/>
                </a:lnTo>
                <a:lnTo>
                  <a:pt x="726991" y="1107897"/>
                </a:lnTo>
                <a:lnTo>
                  <a:pt x="738779" y="1104950"/>
                </a:lnTo>
                <a:lnTo>
                  <a:pt x="750340" y="1102004"/>
                </a:lnTo>
                <a:lnTo>
                  <a:pt x="762128" y="1098830"/>
                </a:lnTo>
                <a:lnTo>
                  <a:pt x="773462" y="1095204"/>
                </a:lnTo>
                <a:lnTo>
                  <a:pt x="785023" y="1091351"/>
                </a:lnTo>
                <a:lnTo>
                  <a:pt x="796358" y="1087271"/>
                </a:lnTo>
                <a:lnTo>
                  <a:pt x="807692" y="1082738"/>
                </a:lnTo>
                <a:lnTo>
                  <a:pt x="819026" y="1078205"/>
                </a:lnTo>
                <a:lnTo>
                  <a:pt x="830134" y="1072992"/>
                </a:lnTo>
                <a:lnTo>
                  <a:pt x="841015" y="1067779"/>
                </a:lnTo>
                <a:lnTo>
                  <a:pt x="852123" y="1062339"/>
                </a:lnTo>
                <a:lnTo>
                  <a:pt x="862777" y="1056446"/>
                </a:lnTo>
                <a:lnTo>
                  <a:pt x="873658" y="1050099"/>
                </a:lnTo>
                <a:lnTo>
                  <a:pt x="884086" y="1043753"/>
                </a:lnTo>
                <a:lnTo>
                  <a:pt x="894740" y="1036953"/>
                </a:lnTo>
                <a:lnTo>
                  <a:pt x="904941" y="1029927"/>
                </a:lnTo>
                <a:lnTo>
                  <a:pt x="915142" y="1022674"/>
                </a:lnTo>
                <a:lnTo>
                  <a:pt x="925343" y="1015194"/>
                </a:lnTo>
                <a:lnTo>
                  <a:pt x="935091" y="1007261"/>
                </a:lnTo>
                <a:lnTo>
                  <a:pt x="944839" y="999102"/>
                </a:lnTo>
                <a:lnTo>
                  <a:pt x="954586" y="990715"/>
                </a:lnTo>
                <a:lnTo>
                  <a:pt x="963880" y="982102"/>
                </a:lnTo>
                <a:lnTo>
                  <a:pt x="972948" y="973036"/>
                </a:lnTo>
                <a:lnTo>
                  <a:pt x="982016" y="963743"/>
                </a:lnTo>
                <a:lnTo>
                  <a:pt x="990856" y="954450"/>
                </a:lnTo>
                <a:lnTo>
                  <a:pt x="999244" y="944931"/>
                </a:lnTo>
                <a:lnTo>
                  <a:pt x="1007405" y="934958"/>
                </a:lnTo>
                <a:lnTo>
                  <a:pt x="1015339" y="925212"/>
                </a:lnTo>
                <a:lnTo>
                  <a:pt x="1022820" y="915239"/>
                </a:lnTo>
                <a:lnTo>
                  <a:pt x="1030074" y="904813"/>
                </a:lnTo>
                <a:lnTo>
                  <a:pt x="1037101" y="894613"/>
                </a:lnTo>
                <a:lnTo>
                  <a:pt x="1043902" y="884187"/>
                </a:lnTo>
                <a:lnTo>
                  <a:pt x="1050249" y="873534"/>
                </a:lnTo>
                <a:lnTo>
                  <a:pt x="1056370" y="862881"/>
                </a:lnTo>
                <a:lnTo>
                  <a:pt x="1062263" y="852002"/>
                </a:lnTo>
                <a:lnTo>
                  <a:pt x="1067931" y="841122"/>
                </a:lnTo>
                <a:lnTo>
                  <a:pt x="1073144" y="830016"/>
                </a:lnTo>
                <a:lnTo>
                  <a:pt x="1078132" y="819136"/>
                </a:lnTo>
                <a:lnTo>
                  <a:pt x="1082892" y="807804"/>
                </a:lnTo>
                <a:lnTo>
                  <a:pt x="1087426" y="796471"/>
                </a:lnTo>
                <a:lnTo>
                  <a:pt x="1091280" y="784911"/>
                </a:lnTo>
                <a:lnTo>
                  <a:pt x="1095360" y="773579"/>
                </a:lnTo>
                <a:lnTo>
                  <a:pt x="1098760" y="762019"/>
                </a:lnTo>
                <a:lnTo>
                  <a:pt x="1102161" y="750460"/>
                </a:lnTo>
                <a:lnTo>
                  <a:pt x="1105108" y="738673"/>
                </a:lnTo>
                <a:lnTo>
                  <a:pt x="1107828" y="726887"/>
                </a:lnTo>
                <a:lnTo>
                  <a:pt x="1110321" y="715328"/>
                </a:lnTo>
                <a:lnTo>
                  <a:pt x="1112362" y="703315"/>
                </a:lnTo>
                <a:lnTo>
                  <a:pt x="1114175" y="691529"/>
                </a:lnTo>
                <a:lnTo>
                  <a:pt x="1115762" y="679516"/>
                </a:lnTo>
                <a:lnTo>
                  <a:pt x="1117122" y="667503"/>
                </a:lnTo>
                <a:lnTo>
                  <a:pt x="1118256" y="655717"/>
                </a:lnTo>
                <a:lnTo>
                  <a:pt x="1118936" y="643704"/>
                </a:lnTo>
                <a:lnTo>
                  <a:pt x="1119389" y="631918"/>
                </a:lnTo>
                <a:lnTo>
                  <a:pt x="1119389" y="619905"/>
                </a:lnTo>
                <a:lnTo>
                  <a:pt x="1119389" y="607666"/>
                </a:lnTo>
                <a:lnTo>
                  <a:pt x="1118936" y="595880"/>
                </a:lnTo>
                <a:lnTo>
                  <a:pt x="1118256" y="583867"/>
                </a:lnTo>
                <a:lnTo>
                  <a:pt x="1117122" y="571854"/>
                </a:lnTo>
                <a:lnTo>
                  <a:pt x="1115762" y="560068"/>
                </a:lnTo>
                <a:lnTo>
                  <a:pt x="1114175" y="548055"/>
                </a:lnTo>
                <a:lnTo>
                  <a:pt x="1112362" y="536269"/>
                </a:lnTo>
                <a:lnTo>
                  <a:pt x="1110321" y="524256"/>
                </a:lnTo>
                <a:lnTo>
                  <a:pt x="1107828" y="512470"/>
                </a:lnTo>
                <a:lnTo>
                  <a:pt x="1105108" y="500911"/>
                </a:lnTo>
                <a:lnTo>
                  <a:pt x="1102161" y="489125"/>
                </a:lnTo>
                <a:lnTo>
                  <a:pt x="1098760" y="477565"/>
                </a:lnTo>
                <a:lnTo>
                  <a:pt x="1095360" y="466006"/>
                </a:lnTo>
                <a:lnTo>
                  <a:pt x="1091280" y="454673"/>
                </a:lnTo>
                <a:lnTo>
                  <a:pt x="1087426" y="443114"/>
                </a:lnTo>
                <a:lnTo>
                  <a:pt x="1082892" y="431554"/>
                </a:lnTo>
                <a:lnTo>
                  <a:pt x="1078132" y="420448"/>
                </a:lnTo>
                <a:lnTo>
                  <a:pt x="1073144" y="409342"/>
                </a:lnTo>
                <a:lnTo>
                  <a:pt x="1067931" y="398462"/>
                </a:lnTo>
                <a:lnTo>
                  <a:pt x="1062263" y="387583"/>
                </a:lnTo>
                <a:lnTo>
                  <a:pt x="1056370" y="376703"/>
                </a:lnTo>
                <a:lnTo>
                  <a:pt x="1050249" y="366050"/>
                </a:lnTo>
                <a:lnTo>
                  <a:pt x="1043902" y="355397"/>
                </a:lnTo>
                <a:lnTo>
                  <a:pt x="1037101" y="344971"/>
                </a:lnTo>
                <a:lnTo>
                  <a:pt x="1030074" y="334545"/>
                </a:lnTo>
                <a:lnTo>
                  <a:pt x="1022820" y="324346"/>
                </a:lnTo>
                <a:lnTo>
                  <a:pt x="1015339" y="314373"/>
                </a:lnTo>
                <a:lnTo>
                  <a:pt x="1007405" y="304400"/>
                </a:lnTo>
                <a:lnTo>
                  <a:pt x="999244" y="294654"/>
                </a:lnTo>
                <a:lnTo>
                  <a:pt x="990856" y="285134"/>
                </a:lnTo>
                <a:lnTo>
                  <a:pt x="982016" y="275614"/>
                </a:lnTo>
                <a:lnTo>
                  <a:pt x="972948" y="266548"/>
                </a:lnTo>
                <a:lnTo>
                  <a:pt x="963880" y="257482"/>
                </a:lnTo>
                <a:lnTo>
                  <a:pt x="954586" y="248869"/>
                </a:lnTo>
                <a:lnTo>
                  <a:pt x="944839" y="240483"/>
                </a:lnTo>
                <a:lnTo>
                  <a:pt x="935091" y="232323"/>
                </a:lnTo>
                <a:lnTo>
                  <a:pt x="925343" y="224163"/>
                </a:lnTo>
                <a:lnTo>
                  <a:pt x="915142" y="216684"/>
                </a:lnTo>
                <a:lnTo>
                  <a:pt x="904941" y="209431"/>
                </a:lnTo>
                <a:lnTo>
                  <a:pt x="894740" y="202631"/>
                </a:lnTo>
                <a:lnTo>
                  <a:pt x="884086" y="195831"/>
                </a:lnTo>
                <a:lnTo>
                  <a:pt x="873658" y="189485"/>
                </a:lnTo>
                <a:lnTo>
                  <a:pt x="862777" y="183139"/>
                </a:lnTo>
                <a:lnTo>
                  <a:pt x="852123" y="177246"/>
                </a:lnTo>
                <a:lnTo>
                  <a:pt x="841015" y="171579"/>
                </a:lnTo>
                <a:lnTo>
                  <a:pt x="830134" y="166593"/>
                </a:lnTo>
                <a:lnTo>
                  <a:pt x="819026" y="161380"/>
                </a:lnTo>
                <a:lnTo>
                  <a:pt x="807692" y="156620"/>
                </a:lnTo>
                <a:lnTo>
                  <a:pt x="796358" y="152313"/>
                </a:lnTo>
                <a:lnTo>
                  <a:pt x="785023" y="148234"/>
                </a:lnTo>
                <a:lnTo>
                  <a:pt x="773462" y="144380"/>
                </a:lnTo>
                <a:lnTo>
                  <a:pt x="762128" y="140754"/>
                </a:lnTo>
                <a:lnTo>
                  <a:pt x="750340" y="137581"/>
                </a:lnTo>
                <a:lnTo>
                  <a:pt x="738779" y="134407"/>
                </a:lnTo>
                <a:lnTo>
                  <a:pt x="726991" y="131688"/>
                </a:lnTo>
                <a:lnTo>
                  <a:pt x="715203" y="129421"/>
                </a:lnTo>
                <a:lnTo>
                  <a:pt x="703415" y="127154"/>
                </a:lnTo>
                <a:lnTo>
                  <a:pt x="691401" y="125341"/>
                </a:lnTo>
                <a:lnTo>
                  <a:pt x="679613" y="123755"/>
                </a:lnTo>
                <a:lnTo>
                  <a:pt x="667598" y="122621"/>
                </a:lnTo>
                <a:lnTo>
                  <a:pt x="655584" y="121488"/>
                </a:lnTo>
                <a:lnTo>
                  <a:pt x="643796" y="120581"/>
                </a:lnTo>
                <a:lnTo>
                  <a:pt x="631782" y="120128"/>
                </a:lnTo>
                <a:lnTo>
                  <a:pt x="619540" y="120128"/>
                </a:lnTo>
                <a:lnTo>
                  <a:pt x="607752" y="120128"/>
                </a:lnTo>
                <a:close/>
                <a:moveTo>
                  <a:pt x="619540" y="0"/>
                </a:moveTo>
                <a:lnTo>
                  <a:pt x="634502" y="227"/>
                </a:lnTo>
                <a:lnTo>
                  <a:pt x="649690" y="907"/>
                </a:lnTo>
                <a:lnTo>
                  <a:pt x="664198" y="1587"/>
                </a:lnTo>
                <a:lnTo>
                  <a:pt x="678933" y="3173"/>
                </a:lnTo>
                <a:lnTo>
                  <a:pt x="694121" y="4533"/>
                </a:lnTo>
                <a:lnTo>
                  <a:pt x="708629" y="6573"/>
                </a:lnTo>
                <a:lnTo>
                  <a:pt x="723364" y="8840"/>
                </a:lnTo>
                <a:lnTo>
                  <a:pt x="738098" y="11560"/>
                </a:lnTo>
                <a:lnTo>
                  <a:pt x="752607" y="14506"/>
                </a:lnTo>
                <a:lnTo>
                  <a:pt x="767115" y="17906"/>
                </a:lnTo>
                <a:lnTo>
                  <a:pt x="781623" y="21533"/>
                </a:lnTo>
                <a:lnTo>
                  <a:pt x="796131" y="25839"/>
                </a:lnTo>
                <a:lnTo>
                  <a:pt x="810412" y="30146"/>
                </a:lnTo>
                <a:lnTo>
                  <a:pt x="824694" y="34905"/>
                </a:lnTo>
                <a:lnTo>
                  <a:pt x="838975" y="40118"/>
                </a:lnTo>
                <a:lnTo>
                  <a:pt x="853030" y="45558"/>
                </a:lnTo>
                <a:lnTo>
                  <a:pt x="866858" y="51451"/>
                </a:lnTo>
                <a:lnTo>
                  <a:pt x="880686" y="57571"/>
                </a:lnTo>
                <a:lnTo>
                  <a:pt x="894514" y="64144"/>
                </a:lnTo>
                <a:lnTo>
                  <a:pt x="907888" y="71170"/>
                </a:lnTo>
                <a:lnTo>
                  <a:pt x="921263" y="78423"/>
                </a:lnTo>
                <a:lnTo>
                  <a:pt x="934638" y="85903"/>
                </a:lnTo>
                <a:lnTo>
                  <a:pt x="947786" y="93836"/>
                </a:lnTo>
                <a:lnTo>
                  <a:pt x="960934" y="102222"/>
                </a:lnTo>
                <a:lnTo>
                  <a:pt x="973401" y="110835"/>
                </a:lnTo>
                <a:lnTo>
                  <a:pt x="986096" y="119901"/>
                </a:lnTo>
                <a:lnTo>
                  <a:pt x="998791" y="129421"/>
                </a:lnTo>
                <a:lnTo>
                  <a:pt x="1010805" y="139167"/>
                </a:lnTo>
                <a:lnTo>
                  <a:pt x="1023046" y="149140"/>
                </a:lnTo>
                <a:lnTo>
                  <a:pt x="1034607" y="159793"/>
                </a:lnTo>
                <a:lnTo>
                  <a:pt x="1046395" y="170446"/>
                </a:lnTo>
                <a:lnTo>
                  <a:pt x="1057956" y="181779"/>
                </a:lnTo>
                <a:lnTo>
                  <a:pt x="1067251" y="191072"/>
                </a:lnTo>
                <a:lnTo>
                  <a:pt x="1076318" y="200591"/>
                </a:lnTo>
                <a:lnTo>
                  <a:pt x="1084932" y="210564"/>
                </a:lnTo>
                <a:lnTo>
                  <a:pt x="1093546" y="220310"/>
                </a:lnTo>
                <a:lnTo>
                  <a:pt x="1101934" y="230283"/>
                </a:lnTo>
                <a:lnTo>
                  <a:pt x="1110095" y="240709"/>
                </a:lnTo>
                <a:lnTo>
                  <a:pt x="1117802" y="250909"/>
                </a:lnTo>
                <a:lnTo>
                  <a:pt x="1125510" y="261108"/>
                </a:lnTo>
                <a:lnTo>
                  <a:pt x="1132764" y="271988"/>
                </a:lnTo>
                <a:lnTo>
                  <a:pt x="1139791" y="282414"/>
                </a:lnTo>
                <a:lnTo>
                  <a:pt x="1146592" y="293294"/>
                </a:lnTo>
                <a:lnTo>
                  <a:pt x="1153166" y="304173"/>
                </a:lnTo>
                <a:lnTo>
                  <a:pt x="1159513" y="315279"/>
                </a:lnTo>
                <a:lnTo>
                  <a:pt x="1165634" y="326159"/>
                </a:lnTo>
                <a:lnTo>
                  <a:pt x="1171527" y="337492"/>
                </a:lnTo>
                <a:lnTo>
                  <a:pt x="1177195" y="348598"/>
                </a:lnTo>
                <a:lnTo>
                  <a:pt x="1182408" y="360157"/>
                </a:lnTo>
                <a:lnTo>
                  <a:pt x="1187622" y="371490"/>
                </a:lnTo>
                <a:lnTo>
                  <a:pt x="1192610" y="383050"/>
                </a:lnTo>
                <a:lnTo>
                  <a:pt x="1197143" y="394609"/>
                </a:lnTo>
                <a:lnTo>
                  <a:pt x="1201677" y="406395"/>
                </a:lnTo>
                <a:lnTo>
                  <a:pt x="1205984" y="418181"/>
                </a:lnTo>
                <a:lnTo>
                  <a:pt x="1209611" y="429741"/>
                </a:lnTo>
                <a:lnTo>
                  <a:pt x="1213465" y="441754"/>
                </a:lnTo>
                <a:lnTo>
                  <a:pt x="1216865" y="453540"/>
                </a:lnTo>
                <a:lnTo>
                  <a:pt x="1219812" y="465552"/>
                </a:lnTo>
                <a:lnTo>
                  <a:pt x="1222986" y="477792"/>
                </a:lnTo>
                <a:lnTo>
                  <a:pt x="1225706" y="489578"/>
                </a:lnTo>
                <a:lnTo>
                  <a:pt x="1228200" y="501818"/>
                </a:lnTo>
                <a:lnTo>
                  <a:pt x="1230240" y="514057"/>
                </a:lnTo>
                <a:lnTo>
                  <a:pt x="1232280" y="526070"/>
                </a:lnTo>
                <a:lnTo>
                  <a:pt x="1233867" y="538536"/>
                </a:lnTo>
                <a:lnTo>
                  <a:pt x="1235680" y="550775"/>
                </a:lnTo>
                <a:lnTo>
                  <a:pt x="1236814" y="563015"/>
                </a:lnTo>
                <a:lnTo>
                  <a:pt x="1237720" y="575254"/>
                </a:lnTo>
                <a:lnTo>
                  <a:pt x="1238401" y="587720"/>
                </a:lnTo>
                <a:lnTo>
                  <a:pt x="1239081" y="599733"/>
                </a:lnTo>
                <a:lnTo>
                  <a:pt x="1239307" y="612199"/>
                </a:lnTo>
                <a:lnTo>
                  <a:pt x="1239307" y="624665"/>
                </a:lnTo>
                <a:lnTo>
                  <a:pt x="1239081" y="636678"/>
                </a:lnTo>
                <a:lnTo>
                  <a:pt x="1238627" y="649144"/>
                </a:lnTo>
                <a:lnTo>
                  <a:pt x="1237947" y="661610"/>
                </a:lnTo>
                <a:lnTo>
                  <a:pt x="1237040" y="673623"/>
                </a:lnTo>
                <a:lnTo>
                  <a:pt x="1235907" y="686089"/>
                </a:lnTo>
                <a:lnTo>
                  <a:pt x="1234320" y="698102"/>
                </a:lnTo>
                <a:lnTo>
                  <a:pt x="1232507" y="710341"/>
                </a:lnTo>
                <a:lnTo>
                  <a:pt x="1230693" y="722807"/>
                </a:lnTo>
                <a:lnTo>
                  <a:pt x="1228653" y="734820"/>
                </a:lnTo>
                <a:lnTo>
                  <a:pt x="1226159" y="746833"/>
                </a:lnTo>
                <a:lnTo>
                  <a:pt x="1223439" y="759073"/>
                </a:lnTo>
                <a:lnTo>
                  <a:pt x="1220719" y="771085"/>
                </a:lnTo>
                <a:lnTo>
                  <a:pt x="1217545" y="783098"/>
                </a:lnTo>
                <a:lnTo>
                  <a:pt x="1214145" y="795111"/>
                </a:lnTo>
                <a:lnTo>
                  <a:pt x="1210518" y="806897"/>
                </a:lnTo>
                <a:lnTo>
                  <a:pt x="1206664" y="818683"/>
                </a:lnTo>
                <a:lnTo>
                  <a:pt x="1202357" y="830469"/>
                </a:lnTo>
                <a:lnTo>
                  <a:pt x="1198277" y="842255"/>
                </a:lnTo>
                <a:lnTo>
                  <a:pt x="1193516" y="853588"/>
                </a:lnTo>
                <a:lnTo>
                  <a:pt x="1188529" y="865374"/>
                </a:lnTo>
                <a:lnTo>
                  <a:pt x="1183769" y="876934"/>
                </a:lnTo>
                <a:lnTo>
                  <a:pt x="1178328" y="888267"/>
                </a:lnTo>
                <a:lnTo>
                  <a:pt x="1172661" y="899599"/>
                </a:lnTo>
                <a:lnTo>
                  <a:pt x="1166767" y="910706"/>
                </a:lnTo>
                <a:lnTo>
                  <a:pt x="1160646" y="921812"/>
                </a:lnTo>
                <a:lnTo>
                  <a:pt x="1534229" y="1295115"/>
                </a:lnTo>
                <a:lnTo>
                  <a:pt x="1540350" y="1301461"/>
                </a:lnTo>
                <a:lnTo>
                  <a:pt x="1545790" y="1308034"/>
                </a:lnTo>
                <a:lnTo>
                  <a:pt x="1551231" y="1314607"/>
                </a:lnTo>
                <a:lnTo>
                  <a:pt x="1556445" y="1321407"/>
                </a:lnTo>
                <a:lnTo>
                  <a:pt x="1560752" y="1328433"/>
                </a:lnTo>
                <a:lnTo>
                  <a:pt x="1565286" y="1335460"/>
                </a:lnTo>
                <a:lnTo>
                  <a:pt x="1569366" y="1342713"/>
                </a:lnTo>
                <a:lnTo>
                  <a:pt x="1572766" y="1349966"/>
                </a:lnTo>
                <a:lnTo>
                  <a:pt x="1576167" y="1357219"/>
                </a:lnTo>
                <a:lnTo>
                  <a:pt x="1578887" y="1364698"/>
                </a:lnTo>
                <a:lnTo>
                  <a:pt x="1581381" y="1372178"/>
                </a:lnTo>
                <a:lnTo>
                  <a:pt x="1583648" y="1379658"/>
                </a:lnTo>
                <a:lnTo>
                  <a:pt x="1585461" y="1387137"/>
                </a:lnTo>
                <a:lnTo>
                  <a:pt x="1586821" y="1394617"/>
                </a:lnTo>
                <a:lnTo>
                  <a:pt x="1587955" y="1402323"/>
                </a:lnTo>
                <a:lnTo>
                  <a:pt x="1588635" y="1409803"/>
                </a:lnTo>
                <a:lnTo>
                  <a:pt x="1589088" y="1417283"/>
                </a:lnTo>
                <a:lnTo>
                  <a:pt x="1589088" y="1424762"/>
                </a:lnTo>
                <a:lnTo>
                  <a:pt x="1588861" y="1432242"/>
                </a:lnTo>
                <a:lnTo>
                  <a:pt x="1588181" y="1439495"/>
                </a:lnTo>
                <a:lnTo>
                  <a:pt x="1587274" y="1446748"/>
                </a:lnTo>
                <a:lnTo>
                  <a:pt x="1585914" y="1454001"/>
                </a:lnTo>
                <a:lnTo>
                  <a:pt x="1584101" y="1461027"/>
                </a:lnTo>
                <a:lnTo>
                  <a:pt x="1581834" y="1467827"/>
                </a:lnTo>
                <a:lnTo>
                  <a:pt x="1579340" y="1474627"/>
                </a:lnTo>
                <a:lnTo>
                  <a:pt x="1576620" y="1481200"/>
                </a:lnTo>
                <a:lnTo>
                  <a:pt x="1573220" y="1487773"/>
                </a:lnTo>
                <a:lnTo>
                  <a:pt x="1569593" y="1494119"/>
                </a:lnTo>
                <a:lnTo>
                  <a:pt x="1565512" y="1500239"/>
                </a:lnTo>
                <a:lnTo>
                  <a:pt x="1561432" y="1506132"/>
                </a:lnTo>
                <a:lnTo>
                  <a:pt x="1556445" y="1511572"/>
                </a:lnTo>
                <a:lnTo>
                  <a:pt x="1551231" y="1517011"/>
                </a:lnTo>
                <a:lnTo>
                  <a:pt x="1517228" y="1551237"/>
                </a:lnTo>
                <a:lnTo>
                  <a:pt x="1511787" y="1556223"/>
                </a:lnTo>
                <a:lnTo>
                  <a:pt x="1506120" y="1561209"/>
                </a:lnTo>
                <a:lnTo>
                  <a:pt x="1500226" y="1565516"/>
                </a:lnTo>
                <a:lnTo>
                  <a:pt x="1494106" y="1569369"/>
                </a:lnTo>
                <a:lnTo>
                  <a:pt x="1487985" y="1573222"/>
                </a:lnTo>
                <a:lnTo>
                  <a:pt x="1481411" y="1576395"/>
                </a:lnTo>
                <a:lnTo>
                  <a:pt x="1474837" y="1579342"/>
                </a:lnTo>
                <a:lnTo>
                  <a:pt x="1468036" y="1581835"/>
                </a:lnTo>
                <a:lnTo>
                  <a:pt x="1461009" y="1583875"/>
                </a:lnTo>
                <a:lnTo>
                  <a:pt x="1453982" y="1585688"/>
                </a:lnTo>
                <a:lnTo>
                  <a:pt x="1446728" y="1587275"/>
                </a:lnTo>
                <a:lnTo>
                  <a:pt x="1439474" y="1588182"/>
                </a:lnTo>
                <a:lnTo>
                  <a:pt x="1432219" y="1588862"/>
                </a:lnTo>
                <a:lnTo>
                  <a:pt x="1424739" y="1589088"/>
                </a:lnTo>
                <a:lnTo>
                  <a:pt x="1417258" y="1589088"/>
                </a:lnTo>
                <a:lnTo>
                  <a:pt x="1409777" y="1588862"/>
                </a:lnTo>
                <a:lnTo>
                  <a:pt x="1402296" y="1587955"/>
                </a:lnTo>
                <a:lnTo>
                  <a:pt x="1394589" y="1587048"/>
                </a:lnTo>
                <a:lnTo>
                  <a:pt x="1387108" y="1585235"/>
                </a:lnTo>
                <a:lnTo>
                  <a:pt x="1379628" y="1583422"/>
                </a:lnTo>
                <a:lnTo>
                  <a:pt x="1372147" y="1581382"/>
                </a:lnTo>
                <a:lnTo>
                  <a:pt x="1364666" y="1578662"/>
                </a:lnTo>
                <a:lnTo>
                  <a:pt x="1357186" y="1575942"/>
                </a:lnTo>
                <a:lnTo>
                  <a:pt x="1349931" y="1572769"/>
                </a:lnTo>
                <a:lnTo>
                  <a:pt x="1342677" y="1569142"/>
                </a:lnTo>
                <a:lnTo>
                  <a:pt x="1335423" y="1565289"/>
                </a:lnTo>
                <a:lnTo>
                  <a:pt x="1328396" y="1560756"/>
                </a:lnTo>
                <a:lnTo>
                  <a:pt x="1321369" y="1556223"/>
                </a:lnTo>
                <a:lnTo>
                  <a:pt x="1314568" y="1551237"/>
                </a:lnTo>
                <a:lnTo>
                  <a:pt x="1307994" y="1545797"/>
                </a:lnTo>
                <a:lnTo>
                  <a:pt x="1301420" y="1540130"/>
                </a:lnTo>
                <a:lnTo>
                  <a:pt x="1295299" y="1534011"/>
                </a:lnTo>
                <a:lnTo>
                  <a:pt x="921716" y="1160708"/>
                </a:lnTo>
                <a:lnTo>
                  <a:pt x="910835" y="1166827"/>
                </a:lnTo>
                <a:lnTo>
                  <a:pt x="899501" y="1172720"/>
                </a:lnTo>
                <a:lnTo>
                  <a:pt x="888166" y="1178160"/>
                </a:lnTo>
                <a:lnTo>
                  <a:pt x="876832" y="1183600"/>
                </a:lnTo>
                <a:lnTo>
                  <a:pt x="865498" y="1188586"/>
                </a:lnTo>
                <a:lnTo>
                  <a:pt x="853710" y="1193346"/>
                </a:lnTo>
                <a:lnTo>
                  <a:pt x="842375" y="1198106"/>
                </a:lnTo>
                <a:lnTo>
                  <a:pt x="830588" y="1202412"/>
                </a:lnTo>
                <a:lnTo>
                  <a:pt x="818573" y="1206492"/>
                </a:lnTo>
                <a:lnTo>
                  <a:pt x="807012" y="1210572"/>
                </a:lnTo>
                <a:lnTo>
                  <a:pt x="794997" y="1213972"/>
                </a:lnTo>
                <a:lnTo>
                  <a:pt x="783210" y="1217598"/>
                </a:lnTo>
                <a:lnTo>
                  <a:pt x="771195" y="1220545"/>
                </a:lnTo>
                <a:lnTo>
                  <a:pt x="758954" y="1223265"/>
                </a:lnTo>
                <a:lnTo>
                  <a:pt x="746939" y="1226211"/>
                </a:lnTo>
                <a:lnTo>
                  <a:pt x="734698" y="1228478"/>
                </a:lnTo>
                <a:lnTo>
                  <a:pt x="722457" y="1230518"/>
                </a:lnTo>
                <a:lnTo>
                  <a:pt x="710442" y="1232784"/>
                </a:lnTo>
                <a:lnTo>
                  <a:pt x="698201" y="1234371"/>
                </a:lnTo>
                <a:lnTo>
                  <a:pt x="685960" y="1235731"/>
                </a:lnTo>
                <a:lnTo>
                  <a:pt x="673719" y="1236864"/>
                </a:lnTo>
                <a:lnTo>
                  <a:pt x="661478" y="1237771"/>
                </a:lnTo>
                <a:lnTo>
                  <a:pt x="649010" y="1238451"/>
                </a:lnTo>
                <a:lnTo>
                  <a:pt x="636769" y="1239131"/>
                </a:lnTo>
                <a:lnTo>
                  <a:pt x="624527" y="1239357"/>
                </a:lnTo>
                <a:lnTo>
                  <a:pt x="612060" y="1239357"/>
                </a:lnTo>
                <a:lnTo>
                  <a:pt x="599818" y="1239131"/>
                </a:lnTo>
                <a:lnTo>
                  <a:pt x="587577" y="1238451"/>
                </a:lnTo>
                <a:lnTo>
                  <a:pt x="575109" y="1237544"/>
                </a:lnTo>
                <a:lnTo>
                  <a:pt x="562868" y="1236638"/>
                </a:lnTo>
                <a:lnTo>
                  <a:pt x="550627" y="1235504"/>
                </a:lnTo>
                <a:lnTo>
                  <a:pt x="538612" y="1233918"/>
                </a:lnTo>
                <a:lnTo>
                  <a:pt x="526145" y="1232331"/>
                </a:lnTo>
                <a:lnTo>
                  <a:pt x="513903" y="1230291"/>
                </a:lnTo>
                <a:lnTo>
                  <a:pt x="501889" y="1228025"/>
                </a:lnTo>
                <a:lnTo>
                  <a:pt x="489648" y="1225758"/>
                </a:lnTo>
                <a:lnTo>
                  <a:pt x="477633" y="1222811"/>
                </a:lnTo>
                <a:lnTo>
                  <a:pt x="465619" y="1219865"/>
                </a:lnTo>
                <a:lnTo>
                  <a:pt x="453604" y="1216918"/>
                </a:lnTo>
                <a:lnTo>
                  <a:pt x="441590" y="1213292"/>
                </a:lnTo>
                <a:lnTo>
                  <a:pt x="429802" y="1209665"/>
                </a:lnTo>
                <a:lnTo>
                  <a:pt x="418014" y="1205812"/>
                </a:lnTo>
                <a:lnTo>
                  <a:pt x="406453" y="1201506"/>
                </a:lnTo>
                <a:lnTo>
                  <a:pt x="394665" y="1197199"/>
                </a:lnTo>
                <a:lnTo>
                  <a:pt x="383104" y="1192440"/>
                </a:lnTo>
                <a:lnTo>
                  <a:pt x="371543" y="1187680"/>
                </a:lnTo>
                <a:lnTo>
                  <a:pt x="359982" y="1182467"/>
                </a:lnTo>
                <a:lnTo>
                  <a:pt x="348647" y="1177027"/>
                </a:lnTo>
                <a:lnTo>
                  <a:pt x="337313" y="1171360"/>
                </a:lnTo>
                <a:lnTo>
                  <a:pt x="326205" y="1165694"/>
                </a:lnTo>
                <a:lnTo>
                  <a:pt x="315097" y="1159574"/>
                </a:lnTo>
                <a:lnTo>
                  <a:pt x="304216" y="1153228"/>
                </a:lnTo>
                <a:lnTo>
                  <a:pt x="293109" y="1146655"/>
                </a:lnTo>
                <a:lnTo>
                  <a:pt x="282454" y="1139629"/>
                </a:lnTo>
                <a:lnTo>
                  <a:pt x="272026" y="1132602"/>
                </a:lnTo>
                <a:lnTo>
                  <a:pt x="261145" y="1125349"/>
                </a:lnTo>
                <a:lnTo>
                  <a:pt x="250944" y="1117643"/>
                </a:lnTo>
                <a:lnTo>
                  <a:pt x="240517" y="1109937"/>
                </a:lnTo>
                <a:lnTo>
                  <a:pt x="230316" y="1101777"/>
                </a:lnTo>
                <a:lnTo>
                  <a:pt x="220341" y="1093617"/>
                </a:lnTo>
                <a:lnTo>
                  <a:pt x="210367" y="1085004"/>
                </a:lnTo>
                <a:lnTo>
                  <a:pt x="200620" y="1076391"/>
                </a:lnTo>
                <a:lnTo>
                  <a:pt x="191099" y="1067099"/>
                </a:lnTo>
                <a:lnTo>
                  <a:pt x="181578" y="1057806"/>
                </a:lnTo>
                <a:lnTo>
                  <a:pt x="170470" y="1046473"/>
                </a:lnTo>
                <a:lnTo>
                  <a:pt x="159589" y="1034913"/>
                </a:lnTo>
                <a:lnTo>
                  <a:pt x="149161" y="1022901"/>
                </a:lnTo>
                <a:lnTo>
                  <a:pt x="139187" y="1010888"/>
                </a:lnTo>
                <a:lnTo>
                  <a:pt x="129213" y="998648"/>
                </a:lnTo>
                <a:lnTo>
                  <a:pt x="119918" y="985956"/>
                </a:lnTo>
                <a:lnTo>
                  <a:pt x="110851" y="973489"/>
                </a:lnTo>
                <a:lnTo>
                  <a:pt x="102237" y="960797"/>
                </a:lnTo>
                <a:lnTo>
                  <a:pt x="93849" y="947651"/>
                </a:lnTo>
                <a:lnTo>
                  <a:pt x="85688" y="934505"/>
                </a:lnTo>
                <a:lnTo>
                  <a:pt x="78208" y="921358"/>
                </a:lnTo>
                <a:lnTo>
                  <a:pt x="70954" y="907986"/>
                </a:lnTo>
                <a:lnTo>
                  <a:pt x="64153" y="894386"/>
                </a:lnTo>
                <a:lnTo>
                  <a:pt x="57579" y="880560"/>
                </a:lnTo>
                <a:lnTo>
                  <a:pt x="51232" y="866734"/>
                </a:lnTo>
                <a:lnTo>
                  <a:pt x="45338" y="852908"/>
                </a:lnTo>
                <a:lnTo>
                  <a:pt x="39897" y="838856"/>
                </a:lnTo>
                <a:lnTo>
                  <a:pt x="34910" y="824803"/>
                </a:lnTo>
                <a:lnTo>
                  <a:pt x="30150" y="810524"/>
                </a:lnTo>
                <a:lnTo>
                  <a:pt x="25616" y="796244"/>
                </a:lnTo>
                <a:lnTo>
                  <a:pt x="21535" y="781738"/>
                </a:lnTo>
                <a:lnTo>
                  <a:pt x="17682" y="767232"/>
                </a:lnTo>
                <a:lnTo>
                  <a:pt x="14508" y="752726"/>
                </a:lnTo>
                <a:lnTo>
                  <a:pt x="11334" y="738220"/>
                </a:lnTo>
                <a:lnTo>
                  <a:pt x="8841" y="723487"/>
                </a:lnTo>
                <a:lnTo>
                  <a:pt x="6574" y="708755"/>
                </a:lnTo>
                <a:lnTo>
                  <a:pt x="4307" y="694022"/>
                </a:lnTo>
                <a:lnTo>
                  <a:pt x="2947" y="679289"/>
                </a:lnTo>
                <a:lnTo>
                  <a:pt x="1587" y="664330"/>
                </a:lnTo>
                <a:lnTo>
                  <a:pt x="680" y="649597"/>
                </a:lnTo>
                <a:lnTo>
                  <a:pt x="227" y="634638"/>
                </a:lnTo>
                <a:lnTo>
                  <a:pt x="0" y="619905"/>
                </a:lnTo>
                <a:lnTo>
                  <a:pt x="227" y="604946"/>
                </a:lnTo>
                <a:lnTo>
                  <a:pt x="680" y="589987"/>
                </a:lnTo>
                <a:lnTo>
                  <a:pt x="1587" y="575254"/>
                </a:lnTo>
                <a:lnTo>
                  <a:pt x="2947" y="560295"/>
                </a:lnTo>
                <a:lnTo>
                  <a:pt x="4307" y="545562"/>
                </a:lnTo>
                <a:lnTo>
                  <a:pt x="6574" y="530830"/>
                </a:lnTo>
                <a:lnTo>
                  <a:pt x="8841" y="516097"/>
                </a:lnTo>
                <a:lnTo>
                  <a:pt x="11334" y="501364"/>
                </a:lnTo>
                <a:lnTo>
                  <a:pt x="14508" y="486858"/>
                </a:lnTo>
                <a:lnTo>
                  <a:pt x="17682" y="472352"/>
                </a:lnTo>
                <a:lnTo>
                  <a:pt x="21535" y="457846"/>
                </a:lnTo>
                <a:lnTo>
                  <a:pt x="25616" y="443340"/>
                </a:lnTo>
                <a:lnTo>
                  <a:pt x="30150" y="429061"/>
                </a:lnTo>
                <a:lnTo>
                  <a:pt x="34910" y="414781"/>
                </a:lnTo>
                <a:lnTo>
                  <a:pt x="39897" y="400502"/>
                </a:lnTo>
                <a:lnTo>
                  <a:pt x="45338" y="386449"/>
                </a:lnTo>
                <a:lnTo>
                  <a:pt x="51232" y="372850"/>
                </a:lnTo>
                <a:lnTo>
                  <a:pt x="57579" y="359024"/>
                </a:lnTo>
                <a:lnTo>
                  <a:pt x="64153" y="345198"/>
                </a:lnTo>
                <a:lnTo>
                  <a:pt x="70954" y="331599"/>
                </a:lnTo>
                <a:lnTo>
                  <a:pt x="78208" y="318226"/>
                </a:lnTo>
                <a:lnTo>
                  <a:pt x="85688" y="304853"/>
                </a:lnTo>
                <a:lnTo>
                  <a:pt x="93849" y="291934"/>
                </a:lnTo>
                <a:lnTo>
                  <a:pt x="102237" y="278788"/>
                </a:lnTo>
                <a:lnTo>
                  <a:pt x="110851" y="266095"/>
                </a:lnTo>
                <a:lnTo>
                  <a:pt x="119918" y="253402"/>
                </a:lnTo>
                <a:lnTo>
                  <a:pt x="129213" y="240936"/>
                </a:lnTo>
                <a:lnTo>
                  <a:pt x="139187" y="228697"/>
                </a:lnTo>
                <a:lnTo>
                  <a:pt x="149161" y="216457"/>
                </a:lnTo>
                <a:lnTo>
                  <a:pt x="159589" y="204671"/>
                </a:lnTo>
                <a:lnTo>
                  <a:pt x="170470" y="193111"/>
                </a:lnTo>
                <a:lnTo>
                  <a:pt x="181578" y="181779"/>
                </a:lnTo>
                <a:lnTo>
                  <a:pt x="193139" y="170446"/>
                </a:lnTo>
                <a:lnTo>
                  <a:pt x="204473" y="159793"/>
                </a:lnTo>
                <a:lnTo>
                  <a:pt x="216488" y="149140"/>
                </a:lnTo>
                <a:lnTo>
                  <a:pt x="228729" y="139167"/>
                </a:lnTo>
                <a:lnTo>
                  <a:pt x="240743" y="129421"/>
                </a:lnTo>
                <a:lnTo>
                  <a:pt x="253438" y="119901"/>
                </a:lnTo>
                <a:lnTo>
                  <a:pt x="266133" y="110835"/>
                </a:lnTo>
                <a:lnTo>
                  <a:pt x="278600" y="102222"/>
                </a:lnTo>
                <a:lnTo>
                  <a:pt x="291748" y="93836"/>
                </a:lnTo>
                <a:lnTo>
                  <a:pt x="304896" y="85903"/>
                </a:lnTo>
                <a:lnTo>
                  <a:pt x="318271" y="78423"/>
                </a:lnTo>
                <a:lnTo>
                  <a:pt x="331646" y="71170"/>
                </a:lnTo>
                <a:lnTo>
                  <a:pt x="345020" y="64144"/>
                </a:lnTo>
                <a:lnTo>
                  <a:pt x="358848" y="57571"/>
                </a:lnTo>
                <a:lnTo>
                  <a:pt x="372676" y="51451"/>
                </a:lnTo>
                <a:lnTo>
                  <a:pt x="386504" y="45558"/>
                </a:lnTo>
                <a:lnTo>
                  <a:pt x="400559" y="40118"/>
                </a:lnTo>
                <a:lnTo>
                  <a:pt x="414840" y="34905"/>
                </a:lnTo>
                <a:lnTo>
                  <a:pt x="429122" y="30146"/>
                </a:lnTo>
                <a:lnTo>
                  <a:pt x="443403" y="25839"/>
                </a:lnTo>
                <a:lnTo>
                  <a:pt x="457911" y="21533"/>
                </a:lnTo>
                <a:lnTo>
                  <a:pt x="472419" y="17906"/>
                </a:lnTo>
                <a:lnTo>
                  <a:pt x="486927" y="14506"/>
                </a:lnTo>
                <a:lnTo>
                  <a:pt x="501435" y="11560"/>
                </a:lnTo>
                <a:lnTo>
                  <a:pt x="515944" y="8840"/>
                </a:lnTo>
                <a:lnTo>
                  <a:pt x="530678" y="6573"/>
                </a:lnTo>
                <a:lnTo>
                  <a:pt x="545413" y="4533"/>
                </a:lnTo>
                <a:lnTo>
                  <a:pt x="560148" y="3173"/>
                </a:lnTo>
                <a:lnTo>
                  <a:pt x="575109" y="1587"/>
                </a:lnTo>
                <a:lnTo>
                  <a:pt x="589844" y="907"/>
                </a:lnTo>
                <a:lnTo>
                  <a:pt x="604806" y="227"/>
                </a:lnTo>
                <a:lnTo>
                  <a:pt x="61954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sz="20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矩形 47">
            <a:extLst>
              <a:ext uri="{FF2B5EF4-FFF2-40B4-BE49-F238E27FC236}">
                <a16:creationId xmlns:a16="http://schemas.microsoft.com/office/drawing/2014/main" id="{CABCA4C2-63EE-0F73-F0C2-0DC62C0C44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37468" y="1435280"/>
            <a:ext cx="4635331" cy="587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975 朦胧黑体" panose="020B0500000000000000" pitchFamily="34" charset="-122"/>
                <a:ea typeface="975 朦胧黑体" panose="020B0500000000000000" pitchFamily="34" charset="-122"/>
              </a:rPr>
              <a:t>通过竞赛式众包获取海量的创意设计作品，为厂家的玩具蓝图提供原型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975 朦胧黑体" panose="020B0500000000000000" pitchFamily="34" charset="-122"/>
              <a:ea typeface="975 朦胧黑体" panose="020B0500000000000000" pitchFamily="34" charset="-122"/>
              <a:sym typeface="微软雅黑" pitchFamily="34" charset="-122"/>
            </a:endParaRPr>
          </a:p>
        </p:txBody>
      </p:sp>
      <p:sp>
        <p:nvSpPr>
          <p:cNvPr id="25" name="矩形 47">
            <a:extLst>
              <a:ext uri="{FF2B5EF4-FFF2-40B4-BE49-F238E27FC236}">
                <a16:creationId xmlns:a16="http://schemas.microsoft.com/office/drawing/2014/main" id="{8E4E465F-24BA-6906-80B1-1DFA21CC26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83290" y="2669108"/>
            <a:ext cx="3889510" cy="587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975 朦胧黑体" panose="020B0500000000000000" pitchFamily="34" charset="-122"/>
                <a:ea typeface="975 朦胧黑体" panose="020B0500000000000000" pitchFamily="34" charset="-122"/>
              </a:rPr>
              <a:t>完美对接玩具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975 朦胧黑体" panose="020B0500000000000000" pitchFamily="34" charset="-122"/>
                <a:ea typeface="975 朦胧黑体" panose="020B0500000000000000" pitchFamily="34" charset="-122"/>
              </a:rPr>
              <a:t>CAD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975 朦胧黑体" panose="020B0500000000000000" pitchFamily="34" charset="-122"/>
                <a:ea typeface="975 朦胧黑体" panose="020B0500000000000000" pitchFamily="34" charset="-122"/>
              </a:rPr>
              <a:t>软件 ，软件导出的模型可直接在平台分享或进行出售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975 朦胧黑体" panose="020B0500000000000000" pitchFamily="34" charset="-122"/>
              <a:ea typeface="975 朦胧黑体" panose="020B0500000000000000" pitchFamily="34" charset="-122"/>
              <a:sym typeface="微软雅黑" pitchFamily="34" charset="-122"/>
            </a:endParaRPr>
          </a:p>
        </p:txBody>
      </p:sp>
      <p:sp>
        <p:nvSpPr>
          <p:cNvPr id="27" name="矩形 47">
            <a:extLst>
              <a:ext uri="{FF2B5EF4-FFF2-40B4-BE49-F238E27FC236}">
                <a16:creationId xmlns:a16="http://schemas.microsoft.com/office/drawing/2014/main" id="{C2E1502C-B641-46B6-BC13-65595EE935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80349" y="3887635"/>
            <a:ext cx="4781656" cy="587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975 朦胧黑体" panose="020B0500000000000000" pitchFamily="34" charset="-122"/>
                <a:ea typeface="975 朦胧黑体" panose="020B0500000000000000" pitchFamily="34" charset="-122"/>
                <a:sym typeface="微软雅黑" pitchFamily="34" charset="-122"/>
              </a:rPr>
              <a:t>降低交易壁垒，推广自主品牌的设计作品，加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975 朦胧黑体" panose="020B0500000000000000" pitchFamily="34" charset="-122"/>
                <a:ea typeface="975 朦胧黑体" panose="020B0500000000000000" pitchFamily="34" charset="-122"/>
              </a:rPr>
              <a:t>强自主品牌建设力度，提升设计产品的经济附加值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975 朦胧黑体" panose="020B0500000000000000" pitchFamily="34" charset="-122"/>
              <a:ea typeface="975 朦胧黑体" panose="020B0500000000000000" pitchFamily="34" charset="-122"/>
              <a:sym typeface="微软雅黑" pitchFamily="34" charset="-122"/>
            </a:endParaRPr>
          </a:p>
        </p:txBody>
      </p:sp>
      <p:sp>
        <p:nvSpPr>
          <p:cNvPr id="29" name="矩形 47">
            <a:extLst>
              <a:ext uri="{FF2B5EF4-FFF2-40B4-BE49-F238E27FC236}">
                <a16:creationId xmlns:a16="http://schemas.microsoft.com/office/drawing/2014/main" id="{522A889A-B34B-4F2A-504F-AE9ABAEC4C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27282" y="5117997"/>
            <a:ext cx="4045517" cy="8499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975 朦胧黑体" panose="020B0500000000000000" pitchFamily="34" charset="-122"/>
                <a:ea typeface="975 朦胧黑体" panose="020B0500000000000000" pitchFamily="34" charset="-122"/>
              </a:rPr>
              <a:t>个人消费者可在平台购买获取精彩的创意作品，也可以联系设计师单独定制玩具；个人设计师可以借助平台对接厂家，实现创意想法的快速落地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975 朦胧黑体" panose="020B0500000000000000" pitchFamily="34" charset="-122"/>
              <a:ea typeface="975 朦胧黑体" panose="020B0500000000000000" pitchFamily="34" charset="-122"/>
              <a:sym typeface="微软雅黑" pitchFamily="34" charset="-122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DD28E99A-349C-1A56-7186-2A33E8405595}"/>
              </a:ext>
            </a:extLst>
          </p:cNvPr>
          <p:cNvSpPr txBox="1"/>
          <p:nvPr/>
        </p:nvSpPr>
        <p:spPr>
          <a:xfrm>
            <a:off x="1481937" y="3563857"/>
            <a:ext cx="2237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975 朦胧黑体" panose="020B0500000000000000" pitchFamily="34" charset="-122"/>
                <a:ea typeface="975 朦胧黑体" panose="020B0500000000000000" pitchFamily="34" charset="-122"/>
                <a:cs typeface="Arial" panose="020B0604020202020204" pitchFamily="34" charset="0"/>
              </a:rPr>
              <a:t>图易玩具设计平台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ED4D33EF-83BF-7431-A234-766C0BA42B1F}"/>
              </a:ext>
            </a:extLst>
          </p:cNvPr>
          <p:cNvSpPr txBox="1"/>
          <p:nvPr/>
        </p:nvSpPr>
        <p:spPr>
          <a:xfrm>
            <a:off x="5021259" y="4874327"/>
            <a:ext cx="643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ACCCE9"/>
                </a:solidFill>
              </a:rPr>
              <a:t>To C</a:t>
            </a:r>
            <a:endParaRPr lang="zh-CN" altLang="en-US" dirty="0">
              <a:solidFill>
                <a:srgbClr val="ACCCE9"/>
              </a:solidFill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90AE0BFC-3CC4-5596-019A-C5EEF9D26DE4}"/>
              </a:ext>
            </a:extLst>
          </p:cNvPr>
          <p:cNvSpPr txBox="1"/>
          <p:nvPr/>
        </p:nvSpPr>
        <p:spPr>
          <a:xfrm>
            <a:off x="4873129" y="3598908"/>
            <a:ext cx="643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EF8944"/>
                </a:solidFill>
              </a:rPr>
              <a:t>To B</a:t>
            </a:r>
            <a:endParaRPr lang="zh-CN" altLang="en-US" dirty="0">
              <a:solidFill>
                <a:srgbClr val="EF8944"/>
              </a:solidFill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84205EA0-FB63-BF7A-96A0-B6039F2FA9CA}"/>
              </a:ext>
            </a:extLst>
          </p:cNvPr>
          <p:cNvSpPr txBox="1"/>
          <p:nvPr/>
        </p:nvSpPr>
        <p:spPr>
          <a:xfrm>
            <a:off x="5249315" y="2381214"/>
            <a:ext cx="643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EF8944"/>
                </a:solidFill>
              </a:rPr>
              <a:t>To B</a:t>
            </a:r>
            <a:endParaRPr lang="zh-CN" altLang="en-US" dirty="0">
              <a:solidFill>
                <a:srgbClr val="EF8944"/>
              </a:solidFill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AC17497A-646D-2B92-A400-5CFD57F7E47C}"/>
              </a:ext>
            </a:extLst>
          </p:cNvPr>
          <p:cNvSpPr txBox="1"/>
          <p:nvPr/>
        </p:nvSpPr>
        <p:spPr>
          <a:xfrm>
            <a:off x="4579033" y="1197925"/>
            <a:ext cx="643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EF8944"/>
                </a:solidFill>
              </a:rPr>
              <a:t>To B</a:t>
            </a:r>
            <a:endParaRPr lang="zh-CN" altLang="en-US" dirty="0">
              <a:solidFill>
                <a:srgbClr val="EF8944"/>
              </a:solidFill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F447C694-9383-F92F-BE97-EE9068DD72B0}"/>
              </a:ext>
            </a:extLst>
          </p:cNvPr>
          <p:cNvSpPr txBox="1"/>
          <p:nvPr/>
        </p:nvSpPr>
        <p:spPr>
          <a:xfrm>
            <a:off x="6891661" y="4828550"/>
            <a:ext cx="2117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975 朦胧黑体" panose="020B0500000000000000" pitchFamily="34" charset="-122"/>
                <a:ea typeface="975 朦胧黑体" panose="020B0500000000000000" pitchFamily="34" charset="-122"/>
              </a:rPr>
              <a:t>创意获取</a:t>
            </a: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975 朦胧黑体" panose="020B0500000000000000" pitchFamily="34" charset="-122"/>
                <a:ea typeface="975 朦胧黑体" panose="020B0500000000000000" pitchFamily="34" charset="-122"/>
              </a:rPr>
              <a:t>/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975 朦胧黑体" panose="020B0500000000000000" pitchFamily="34" charset="-122"/>
                <a:ea typeface="975 朦胧黑体" panose="020B0500000000000000" pitchFamily="34" charset="-122"/>
              </a:rPr>
              <a:t>创意落地</a:t>
            </a: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AFCB39C1-A84A-33B4-32ED-01A4551C589E}"/>
              </a:ext>
            </a:extLst>
          </p:cNvPr>
          <p:cNvSpPr txBox="1"/>
          <p:nvPr/>
        </p:nvSpPr>
        <p:spPr>
          <a:xfrm>
            <a:off x="6365783" y="3598535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975 朦胧黑体" panose="020B0500000000000000" pitchFamily="34" charset="-122"/>
                <a:ea typeface="975 朦胧黑体" panose="020B0500000000000000" pitchFamily="34" charset="-122"/>
              </a:rPr>
              <a:t>自由交易平台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52051E2B-E137-9F6A-A5B9-7D3E3A635AF0}"/>
              </a:ext>
            </a:extLst>
          </p:cNvPr>
          <p:cNvSpPr txBox="1"/>
          <p:nvPr/>
        </p:nvSpPr>
        <p:spPr>
          <a:xfrm>
            <a:off x="7068887" y="2381214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975 朦胧黑体" panose="020B0500000000000000" pitchFamily="34" charset="-122"/>
                <a:ea typeface="975 朦胧黑体" panose="020B0500000000000000" pitchFamily="34" charset="-122"/>
              </a:rPr>
              <a:t>对接计算机辅助设计</a:t>
            </a: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22C2756F-4220-490B-7A4F-A91EDB07228C}"/>
              </a:ext>
            </a:extLst>
          </p:cNvPr>
          <p:cNvSpPr txBox="1"/>
          <p:nvPr/>
        </p:nvSpPr>
        <p:spPr>
          <a:xfrm>
            <a:off x="6306855" y="113262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975 朦胧黑体" panose="020B0500000000000000" pitchFamily="34" charset="-122"/>
                <a:ea typeface="975 朦胧黑体" panose="020B0500000000000000" pitchFamily="34" charset="-122"/>
              </a:rPr>
              <a:t>创意众包</a:t>
            </a:r>
          </a:p>
        </p:txBody>
      </p:sp>
    </p:spTree>
    <p:extLst>
      <p:ext uri="{BB962C8B-B14F-4D97-AF65-F5344CB8AC3E}">
        <p14:creationId xmlns:p14="http://schemas.microsoft.com/office/powerpoint/2010/main" val="2229334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32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4500"/>
                            </p:stCondLst>
                            <p:childTnLst>
                              <p:par>
                                <p:cTn id="6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500"/>
                            </p:stCondLst>
                            <p:childTnLst>
                              <p:par>
                                <p:cTn id="8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  <p:bldP spid="14" grpId="0" animBg="1"/>
      <p:bldP spid="15" grpId="0"/>
      <p:bldP spid="16" grpId="0" animBg="1"/>
      <p:bldP spid="17" grpId="0"/>
      <p:bldP spid="18" grpId="0" animBg="1"/>
      <p:bldP spid="19" grpId="0"/>
      <p:bldP spid="20" grpId="0" animBg="1"/>
      <p:bldP spid="20" grpId="1" animBg="1"/>
      <p:bldP spid="21" grpId="0" animBg="1"/>
      <p:bldP spid="24" grpId="0"/>
      <p:bldP spid="25" grpId="0"/>
      <p:bldP spid="27" grpId="0"/>
      <p:bldP spid="2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2">
            <a:extLst>
              <a:ext uri="{FF2B5EF4-FFF2-40B4-BE49-F238E27FC236}">
                <a16:creationId xmlns:a16="http://schemas.microsoft.com/office/drawing/2014/main" id="{0206B325-AF10-850B-6D20-A951DAC724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9" t="1351" r="641" b="1083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ED3043D6-6FAC-BF3E-56F5-1F222D18CEEC}"/>
              </a:ext>
            </a:extLst>
          </p:cNvPr>
          <p:cNvSpPr/>
          <p:nvPr/>
        </p:nvSpPr>
        <p:spPr>
          <a:xfrm>
            <a:off x="221019" y="0"/>
            <a:ext cx="1639865" cy="90273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BF28858-0C07-CF58-0907-61D2B3C420F9}"/>
              </a:ext>
            </a:extLst>
          </p:cNvPr>
          <p:cNvSpPr txBox="1"/>
          <p:nvPr/>
        </p:nvSpPr>
        <p:spPr>
          <a:xfrm>
            <a:off x="435657" y="203127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975 朦胧黑体" panose="020B0500000000000000" pitchFamily="34" charset="-122"/>
                <a:ea typeface="975 朦胧黑体" panose="020B0500000000000000" pitchFamily="34" charset="-122"/>
              </a:rPr>
              <a:t>产品服务</a:t>
            </a: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86F5DB1E-736B-0D92-EBBD-5C432306DE21}"/>
              </a:ext>
            </a:extLst>
          </p:cNvPr>
          <p:cNvCxnSpPr/>
          <p:nvPr/>
        </p:nvCxnSpPr>
        <p:spPr>
          <a:xfrm>
            <a:off x="577516" y="112295"/>
            <a:ext cx="89033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C49C3C92-DF82-BC63-0D25-8F8F91884F3B}"/>
              </a:ext>
            </a:extLst>
          </p:cNvPr>
          <p:cNvSpPr txBox="1"/>
          <p:nvPr/>
        </p:nvSpPr>
        <p:spPr>
          <a:xfrm>
            <a:off x="599964" y="491835"/>
            <a:ext cx="881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Service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375146E-8F88-095F-5EDD-471F108B72B4}"/>
              </a:ext>
            </a:extLst>
          </p:cNvPr>
          <p:cNvSpPr txBox="1"/>
          <p:nvPr/>
        </p:nvSpPr>
        <p:spPr>
          <a:xfrm>
            <a:off x="2030428" y="498612"/>
            <a:ext cx="197207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chemeClr val="accent2">
                    <a:lumMod val="75000"/>
                  </a:schemeClr>
                </a:solidFill>
                <a:latin typeface="975 朦胧黑体" panose="020B0500000000000000" pitchFamily="34" charset="-122"/>
                <a:ea typeface="975 朦胧黑体" panose="020B0500000000000000" pitchFamily="34" charset="-122"/>
              </a:rPr>
              <a:t>平台业务流程</a:t>
            </a:r>
            <a:endParaRPr lang="en-US" altLang="zh-CN" sz="2000" b="1" dirty="0">
              <a:solidFill>
                <a:schemeClr val="accent2">
                  <a:lumMod val="75000"/>
                </a:schemeClr>
              </a:solidFill>
              <a:latin typeface="975 朦胧黑体" panose="020B0500000000000000" pitchFamily="34" charset="-122"/>
              <a:ea typeface="975 朦胧黑体" panose="020B0500000000000000" pitchFamily="34" charset="-122"/>
            </a:endParaRPr>
          </a:p>
        </p:txBody>
      </p:sp>
      <p:pic>
        <p:nvPicPr>
          <p:cNvPr id="49" name="图片 48">
            <a:extLst>
              <a:ext uri="{FF2B5EF4-FFF2-40B4-BE49-F238E27FC236}">
                <a16:creationId xmlns:a16="http://schemas.microsoft.com/office/drawing/2014/main" id="{11D367EE-1FF4-CFD8-FF79-B50CD387B12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82" b="4230"/>
          <a:stretch/>
        </p:blipFill>
        <p:spPr>
          <a:xfrm>
            <a:off x="221020" y="1259305"/>
            <a:ext cx="7039772" cy="510686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BC04070C-701A-16BE-DEC5-BDF8AA3E6B5E}"/>
              </a:ext>
            </a:extLst>
          </p:cNvPr>
          <p:cNvSpPr txBox="1"/>
          <p:nvPr/>
        </p:nvSpPr>
        <p:spPr>
          <a:xfrm>
            <a:off x="7553185" y="1589598"/>
            <a:ext cx="4342035" cy="31579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975 朦胧黑体" panose="020B0500000000000000" pitchFamily="34" charset="-122"/>
                <a:ea typeface="975 朦胧黑体" panose="020B0500000000000000" pitchFamily="34" charset="-122"/>
              </a:rPr>
              <a:t>自有的设计能力不足，需要获取创意</a:t>
            </a:r>
            <a:endParaRPr lang="en-US" altLang="zh-CN" sz="1600" b="1" dirty="0">
              <a:solidFill>
                <a:schemeClr val="tx1">
                  <a:lumMod val="50000"/>
                  <a:lumOff val="50000"/>
                </a:schemeClr>
              </a:solidFill>
              <a:latin typeface="975 朦胧黑体" panose="020B0500000000000000" pitchFamily="34" charset="-122"/>
              <a:ea typeface="975 朦胧黑体" panose="020B0500000000000000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050" b="1" dirty="0">
              <a:solidFill>
                <a:schemeClr val="tx1">
                  <a:lumMod val="50000"/>
                  <a:lumOff val="50000"/>
                </a:schemeClr>
              </a:solidFill>
              <a:latin typeface="975 朦胧黑体" panose="020B0500000000000000" pitchFamily="34" charset="-122"/>
              <a:ea typeface="975 朦胧黑体" panose="020B0500000000000000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975 朦胧黑体" panose="020B0500000000000000" pitchFamily="34" charset="-122"/>
                <a:ea typeface="975 朦胧黑体" panose="020B0500000000000000" pitchFamily="34" charset="-122"/>
              </a:rPr>
              <a:t>已有创意想法，但没有设计条件使其实现</a:t>
            </a:r>
            <a:endParaRPr lang="en-US" altLang="zh-CN" sz="1600" b="1" dirty="0">
              <a:solidFill>
                <a:schemeClr val="tx1">
                  <a:lumMod val="50000"/>
                  <a:lumOff val="50000"/>
                </a:schemeClr>
              </a:solidFill>
              <a:latin typeface="975 朦胧黑体" panose="020B0500000000000000" pitchFamily="34" charset="-122"/>
              <a:ea typeface="975 朦胧黑体" panose="020B0500000000000000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050" b="1" dirty="0">
              <a:solidFill>
                <a:schemeClr val="tx1">
                  <a:lumMod val="50000"/>
                  <a:lumOff val="50000"/>
                </a:schemeClr>
              </a:solidFill>
              <a:latin typeface="975 朦胧黑体" panose="020B0500000000000000" pitchFamily="34" charset="-122"/>
              <a:ea typeface="975 朦胧黑体" panose="020B0500000000000000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975 朦胧黑体" panose="020B0500000000000000" pitchFamily="34" charset="-122"/>
                <a:ea typeface="975 朦胧黑体" panose="020B0500000000000000" pitchFamily="34" charset="-122"/>
              </a:rPr>
              <a:t>寻找合适的设计人才</a:t>
            </a:r>
            <a:endParaRPr lang="en-US" altLang="zh-CN" sz="1600" b="1" dirty="0">
              <a:solidFill>
                <a:schemeClr val="tx1">
                  <a:lumMod val="50000"/>
                  <a:lumOff val="50000"/>
                </a:schemeClr>
              </a:solidFill>
              <a:latin typeface="975 朦胧黑体" panose="020B0500000000000000" pitchFamily="34" charset="-122"/>
              <a:ea typeface="975 朦胧黑体" panose="020B0500000000000000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050" b="1" dirty="0">
              <a:solidFill>
                <a:schemeClr val="tx1">
                  <a:lumMod val="50000"/>
                  <a:lumOff val="50000"/>
                </a:schemeClr>
              </a:solidFill>
              <a:latin typeface="975 朦胧黑体" panose="020B0500000000000000" pitchFamily="34" charset="-122"/>
              <a:ea typeface="975 朦胧黑体" panose="020B0500000000000000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975 朦胧黑体" panose="020B0500000000000000" pitchFamily="34" charset="-122"/>
                <a:ea typeface="975 朦胧黑体" panose="020B0500000000000000" pitchFamily="34" charset="-122"/>
              </a:rPr>
              <a:t>设计素材格式不统一，设计图纸难以进行标准化的开版、算料</a:t>
            </a:r>
            <a:endParaRPr lang="en-US" altLang="zh-CN" sz="1600" b="1" dirty="0">
              <a:solidFill>
                <a:schemeClr val="tx1">
                  <a:lumMod val="50000"/>
                  <a:lumOff val="50000"/>
                </a:schemeClr>
              </a:solidFill>
              <a:latin typeface="975 朦胧黑体" panose="020B0500000000000000" pitchFamily="34" charset="-122"/>
              <a:ea typeface="975 朦胧黑体" panose="020B0500000000000000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050" dirty="0">
              <a:solidFill>
                <a:schemeClr val="tx1">
                  <a:lumMod val="50000"/>
                  <a:lumOff val="50000"/>
                </a:schemeClr>
              </a:solidFill>
              <a:latin typeface="975 朦胧黑体" panose="020B0500000000000000" pitchFamily="34" charset="-122"/>
              <a:ea typeface="975 朦胧黑体" panose="020B0500000000000000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975 朦胧黑体" panose="020B0500000000000000" pitchFamily="34" charset="-122"/>
                <a:ea typeface="975 朦胧黑体" panose="020B0500000000000000" pitchFamily="34" charset="-122"/>
              </a:rPr>
              <a:t>设计师发挥创意，赚取报酬</a:t>
            </a:r>
            <a:r>
              <a:rPr lang="en-US" altLang="zh-CN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975 朦胧黑体" panose="020B0500000000000000" pitchFamily="34" charset="-122"/>
                <a:ea typeface="975 朦胧黑体" panose="020B0500000000000000" pitchFamily="34" charset="-122"/>
              </a:rPr>
              <a:t>&amp;</a:t>
            </a:r>
            <a:r>
              <a:rPr lang="zh-CN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975 朦胧黑体" panose="020B0500000000000000" pitchFamily="34" charset="-122"/>
                <a:ea typeface="975 朦胧黑体" panose="020B0500000000000000" pitchFamily="34" charset="-122"/>
              </a:rPr>
              <a:t>自我实现</a:t>
            </a:r>
            <a:endParaRPr lang="en-US" altLang="zh-CN" sz="1050" dirty="0">
              <a:solidFill>
                <a:schemeClr val="tx1">
                  <a:lumMod val="50000"/>
                  <a:lumOff val="50000"/>
                </a:schemeClr>
              </a:solidFill>
              <a:latin typeface="975 朦胧黑体" panose="020B0500000000000000" pitchFamily="34" charset="-122"/>
              <a:ea typeface="975 朦胧黑体" panose="020B0500000000000000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AB49516-CFE3-4706-0A85-F2CBC4127C0F}"/>
              </a:ext>
            </a:extLst>
          </p:cNvPr>
          <p:cNvSpPr txBox="1"/>
          <p:nvPr/>
        </p:nvSpPr>
        <p:spPr>
          <a:xfrm>
            <a:off x="7553186" y="1259305"/>
            <a:ext cx="2347912" cy="4226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1" dirty="0">
                <a:solidFill>
                  <a:schemeClr val="accent2">
                    <a:lumMod val="75000"/>
                  </a:schemeClr>
                </a:solidFill>
                <a:latin typeface="975 朦胧黑体" panose="020B0500000000000000" pitchFamily="34" charset="-122"/>
                <a:ea typeface="975 朦胧黑体" panose="020B0500000000000000" pitchFamily="34" charset="-122"/>
              </a:rPr>
              <a:t>需求分析：</a:t>
            </a:r>
            <a:endParaRPr lang="en-US" altLang="zh-CN" sz="1600" b="1" dirty="0">
              <a:solidFill>
                <a:schemeClr val="accent2">
                  <a:lumMod val="75000"/>
                </a:schemeClr>
              </a:solidFill>
              <a:latin typeface="975 朦胧黑体" panose="020B0500000000000000" pitchFamily="34" charset="-122"/>
              <a:ea typeface="975 朦胧黑体" panose="020B0500000000000000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536AD97A-CB20-88E9-5754-4E23A7C3CA55}"/>
              </a:ext>
            </a:extLst>
          </p:cNvPr>
          <p:cNvSpPr txBox="1"/>
          <p:nvPr/>
        </p:nvSpPr>
        <p:spPr>
          <a:xfrm>
            <a:off x="7553185" y="5077871"/>
            <a:ext cx="2347912" cy="7919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1" dirty="0">
                <a:solidFill>
                  <a:schemeClr val="accent2">
                    <a:lumMod val="75000"/>
                  </a:schemeClr>
                </a:solidFill>
                <a:latin typeface="975 朦胧黑体" panose="020B0500000000000000" pitchFamily="34" charset="-122"/>
                <a:ea typeface="975 朦胧黑体" panose="020B0500000000000000" pitchFamily="34" charset="-122"/>
              </a:rPr>
              <a:t>核心业务模式：</a:t>
            </a:r>
            <a:endParaRPr lang="en-US" altLang="zh-CN" sz="1600" b="1" dirty="0">
              <a:solidFill>
                <a:schemeClr val="accent2">
                  <a:lumMod val="75000"/>
                </a:schemeClr>
              </a:solidFill>
              <a:latin typeface="975 朦胧黑体" panose="020B0500000000000000" pitchFamily="34" charset="-122"/>
              <a:ea typeface="975 朦胧黑体" panose="020B05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975 朦胧黑体" panose="020B0500000000000000" pitchFamily="34" charset="-122"/>
                <a:ea typeface="975 朦胧黑体" panose="020B0500000000000000" pitchFamily="34" charset="-122"/>
              </a:rPr>
              <a:t>对接 </a:t>
            </a:r>
            <a:r>
              <a:rPr lang="en-US" altLang="zh-CN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975 朦胧黑体" panose="020B0500000000000000" pitchFamily="34" charset="-122"/>
                <a:ea typeface="975 朦胧黑体" panose="020B0500000000000000" pitchFamily="34" charset="-122"/>
              </a:rPr>
              <a:t>+ </a:t>
            </a:r>
            <a:r>
              <a:rPr lang="zh-CN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975 朦胧黑体" panose="020B0500000000000000" pitchFamily="34" charset="-122"/>
                <a:ea typeface="975 朦胧黑体" panose="020B0500000000000000" pitchFamily="34" charset="-122"/>
              </a:rPr>
              <a:t>自营</a:t>
            </a:r>
            <a:endParaRPr lang="en-US" altLang="zh-CN" sz="1600" b="1" dirty="0">
              <a:solidFill>
                <a:schemeClr val="tx1">
                  <a:lumMod val="50000"/>
                  <a:lumOff val="50000"/>
                </a:schemeClr>
              </a:solidFill>
              <a:latin typeface="975 朦胧黑体" panose="020B0500000000000000" pitchFamily="34" charset="-122"/>
              <a:ea typeface="975 朦胧黑体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291712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2">
            <a:extLst>
              <a:ext uri="{FF2B5EF4-FFF2-40B4-BE49-F238E27FC236}">
                <a16:creationId xmlns:a16="http://schemas.microsoft.com/office/drawing/2014/main" id="{0206B325-AF10-850B-6D20-A951DAC724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9" t="1351" r="641" b="1083"/>
          <a:stretch/>
        </p:blipFill>
        <p:spPr bwMode="auto">
          <a:xfrm>
            <a:off x="1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ED3043D6-6FAC-BF3E-56F5-1F222D18CEEC}"/>
              </a:ext>
            </a:extLst>
          </p:cNvPr>
          <p:cNvSpPr/>
          <p:nvPr/>
        </p:nvSpPr>
        <p:spPr>
          <a:xfrm>
            <a:off x="221019" y="0"/>
            <a:ext cx="1639865" cy="90273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BF28858-0C07-CF58-0907-61D2B3C420F9}"/>
              </a:ext>
            </a:extLst>
          </p:cNvPr>
          <p:cNvSpPr txBox="1"/>
          <p:nvPr/>
        </p:nvSpPr>
        <p:spPr>
          <a:xfrm>
            <a:off x="435657" y="203127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975 朦胧黑体" panose="020B0500000000000000" pitchFamily="34" charset="-122"/>
                <a:ea typeface="975 朦胧黑体" panose="020B0500000000000000" pitchFamily="34" charset="-122"/>
              </a:rPr>
              <a:t>产品服务</a:t>
            </a: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86F5DB1E-736B-0D92-EBBD-5C432306DE21}"/>
              </a:ext>
            </a:extLst>
          </p:cNvPr>
          <p:cNvCxnSpPr/>
          <p:nvPr/>
        </p:nvCxnSpPr>
        <p:spPr>
          <a:xfrm>
            <a:off x="577516" y="112295"/>
            <a:ext cx="89033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C49C3C92-DF82-BC63-0D25-8F8F91884F3B}"/>
              </a:ext>
            </a:extLst>
          </p:cNvPr>
          <p:cNvSpPr txBox="1"/>
          <p:nvPr/>
        </p:nvSpPr>
        <p:spPr>
          <a:xfrm>
            <a:off x="599964" y="491835"/>
            <a:ext cx="881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Service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375146E-8F88-095F-5EDD-471F108B72B4}"/>
              </a:ext>
            </a:extLst>
          </p:cNvPr>
          <p:cNvSpPr txBox="1"/>
          <p:nvPr/>
        </p:nvSpPr>
        <p:spPr>
          <a:xfrm>
            <a:off x="2030428" y="498612"/>
            <a:ext cx="294262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chemeClr val="accent2">
                    <a:lumMod val="75000"/>
                  </a:schemeClr>
                </a:solidFill>
                <a:latin typeface="975 朦胧黑体" panose="020B0500000000000000" pitchFamily="34" charset="-122"/>
                <a:ea typeface="975 朦胧黑体" panose="020B0500000000000000" pitchFamily="34" charset="-122"/>
              </a:rPr>
              <a:t>平台业务逻辑图（部分）</a:t>
            </a:r>
            <a:endParaRPr lang="en-US" altLang="zh-CN" sz="2000" b="1" dirty="0">
              <a:solidFill>
                <a:schemeClr val="accent2">
                  <a:lumMod val="75000"/>
                </a:schemeClr>
              </a:solidFill>
              <a:latin typeface="975 朦胧黑体" panose="020B0500000000000000" pitchFamily="34" charset="-122"/>
              <a:ea typeface="975 朦胧黑体" panose="020B0500000000000000" pitchFamily="34" charset="-122"/>
            </a:endParaRPr>
          </a:p>
        </p:txBody>
      </p:sp>
      <p:pic>
        <p:nvPicPr>
          <p:cNvPr id="45" name="图片 44">
            <a:extLst>
              <a:ext uri="{FF2B5EF4-FFF2-40B4-BE49-F238E27FC236}">
                <a16:creationId xmlns:a16="http://schemas.microsoft.com/office/drawing/2014/main" id="{9A5B43B4-6177-77C4-F19B-6D48049EF2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657" y="1455902"/>
            <a:ext cx="4922121" cy="4769808"/>
          </a:xfrm>
          <a:prstGeom prst="rect">
            <a:avLst/>
          </a:prstGeom>
        </p:spPr>
      </p:pic>
      <p:pic>
        <p:nvPicPr>
          <p:cNvPr id="47" name="图片 46">
            <a:extLst>
              <a:ext uri="{FF2B5EF4-FFF2-40B4-BE49-F238E27FC236}">
                <a16:creationId xmlns:a16="http://schemas.microsoft.com/office/drawing/2014/main" id="{2B6975AF-58F8-D4A8-37F5-E5E1339DF1B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295" b="1"/>
          <a:stretch/>
        </p:blipFill>
        <p:spPr>
          <a:xfrm>
            <a:off x="5357778" y="1455902"/>
            <a:ext cx="6468753" cy="4769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5172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2">
            <a:extLst>
              <a:ext uri="{FF2B5EF4-FFF2-40B4-BE49-F238E27FC236}">
                <a16:creationId xmlns:a16="http://schemas.microsoft.com/office/drawing/2014/main" id="{0206B325-AF10-850B-6D20-A951DAC724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9" t="1351" r="641" b="1083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ED3043D6-6FAC-BF3E-56F5-1F222D18CEEC}"/>
              </a:ext>
            </a:extLst>
          </p:cNvPr>
          <p:cNvSpPr/>
          <p:nvPr/>
        </p:nvSpPr>
        <p:spPr>
          <a:xfrm>
            <a:off x="221019" y="0"/>
            <a:ext cx="1639865" cy="90273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BF28858-0C07-CF58-0907-61D2B3C420F9}"/>
              </a:ext>
            </a:extLst>
          </p:cNvPr>
          <p:cNvSpPr txBox="1"/>
          <p:nvPr/>
        </p:nvSpPr>
        <p:spPr>
          <a:xfrm>
            <a:off x="435657" y="203127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975 朦胧黑体" panose="020B0500000000000000" pitchFamily="34" charset="-122"/>
                <a:ea typeface="975 朦胧黑体" panose="020B0500000000000000" pitchFamily="34" charset="-122"/>
              </a:rPr>
              <a:t>市场分析</a:t>
            </a: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86F5DB1E-736B-0D92-EBBD-5C432306DE21}"/>
              </a:ext>
            </a:extLst>
          </p:cNvPr>
          <p:cNvCxnSpPr/>
          <p:nvPr/>
        </p:nvCxnSpPr>
        <p:spPr>
          <a:xfrm>
            <a:off x="577516" y="112295"/>
            <a:ext cx="89033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C49C3C92-DF82-BC63-0D25-8F8F91884F3B}"/>
              </a:ext>
            </a:extLst>
          </p:cNvPr>
          <p:cNvSpPr txBox="1"/>
          <p:nvPr/>
        </p:nvSpPr>
        <p:spPr>
          <a:xfrm>
            <a:off x="599964" y="498612"/>
            <a:ext cx="881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Market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375146E-8F88-095F-5EDD-471F108B72B4}"/>
              </a:ext>
            </a:extLst>
          </p:cNvPr>
          <p:cNvSpPr txBox="1"/>
          <p:nvPr/>
        </p:nvSpPr>
        <p:spPr>
          <a:xfrm>
            <a:off x="2030428" y="498612"/>
            <a:ext cx="294262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chemeClr val="accent2">
                    <a:lumMod val="75000"/>
                  </a:schemeClr>
                </a:solidFill>
                <a:latin typeface="975 朦胧黑体" panose="020B0500000000000000" pitchFamily="34" charset="-122"/>
                <a:ea typeface="975 朦胧黑体" panose="020B0500000000000000" pitchFamily="34" charset="-122"/>
              </a:rPr>
              <a:t>产品市场分析</a:t>
            </a:r>
            <a:endParaRPr lang="en-US" altLang="zh-CN" sz="2000" b="1" dirty="0">
              <a:solidFill>
                <a:schemeClr val="accent2">
                  <a:lumMod val="75000"/>
                </a:schemeClr>
              </a:solidFill>
              <a:latin typeface="975 朦胧黑体" panose="020B0500000000000000" pitchFamily="34" charset="-122"/>
              <a:ea typeface="975 朦胧黑体" panose="020B0500000000000000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DF3DAEB-7925-7227-5DDC-5F74D3BE4710}"/>
              </a:ext>
            </a:extLst>
          </p:cNvPr>
          <p:cNvSpPr txBox="1"/>
          <p:nvPr/>
        </p:nvSpPr>
        <p:spPr>
          <a:xfrm>
            <a:off x="703206" y="2490977"/>
            <a:ext cx="1013299" cy="4226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1" dirty="0">
                <a:solidFill>
                  <a:schemeClr val="accent2">
                    <a:lumMod val="75000"/>
                  </a:schemeClr>
                </a:solidFill>
                <a:latin typeface="975 朦胧黑体" panose="020B0500000000000000" pitchFamily="34" charset="-122"/>
                <a:ea typeface="975 朦胧黑体" panose="020B0500000000000000" pitchFamily="34" charset="-122"/>
              </a:rPr>
              <a:t>平台用户</a:t>
            </a:r>
            <a:endParaRPr lang="en-US" altLang="zh-CN" sz="1600" b="1" dirty="0">
              <a:solidFill>
                <a:schemeClr val="accent2">
                  <a:lumMod val="75000"/>
                </a:schemeClr>
              </a:solidFill>
              <a:latin typeface="975 朦胧黑体" panose="020B0500000000000000" pitchFamily="34" charset="-122"/>
              <a:ea typeface="975 朦胧黑体" panose="020B0500000000000000" pitchFamily="34" charset="-122"/>
            </a:endParaRPr>
          </a:p>
        </p:txBody>
      </p:sp>
      <p:sp>
        <p:nvSpPr>
          <p:cNvPr id="9" name="左大括号 8">
            <a:extLst>
              <a:ext uri="{FF2B5EF4-FFF2-40B4-BE49-F238E27FC236}">
                <a16:creationId xmlns:a16="http://schemas.microsoft.com/office/drawing/2014/main" id="{7CFD6BAD-5C95-9D49-FAC5-CAA83775A919}"/>
              </a:ext>
            </a:extLst>
          </p:cNvPr>
          <p:cNvSpPr/>
          <p:nvPr/>
        </p:nvSpPr>
        <p:spPr>
          <a:xfrm>
            <a:off x="1872916" y="1792633"/>
            <a:ext cx="240632" cy="1866357"/>
          </a:xfrm>
          <a:prstGeom prst="leftBrac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9957F4E-7FC8-5FFF-147E-421A06A69CF3}"/>
              </a:ext>
            </a:extLst>
          </p:cNvPr>
          <p:cNvSpPr txBox="1"/>
          <p:nvPr/>
        </p:nvSpPr>
        <p:spPr>
          <a:xfrm>
            <a:off x="2243050" y="1535219"/>
            <a:ext cx="633664" cy="4226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1" dirty="0">
                <a:solidFill>
                  <a:schemeClr val="accent2">
                    <a:lumMod val="75000"/>
                  </a:schemeClr>
                </a:solidFill>
                <a:latin typeface="975 朦胧黑体" panose="020B0500000000000000" pitchFamily="34" charset="-122"/>
                <a:ea typeface="975 朦胧黑体" panose="020B0500000000000000" pitchFamily="34" charset="-122"/>
              </a:rPr>
              <a:t>客户</a:t>
            </a:r>
            <a:endParaRPr lang="en-US" altLang="zh-CN" sz="1600" b="1" dirty="0">
              <a:solidFill>
                <a:schemeClr val="accent2">
                  <a:lumMod val="75000"/>
                </a:schemeClr>
              </a:solidFill>
              <a:latin typeface="975 朦胧黑体" panose="020B0500000000000000" pitchFamily="34" charset="-122"/>
              <a:ea typeface="975 朦胧黑体" panose="020B0500000000000000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D217DB97-9935-AFD2-E994-F01E39023BCF}"/>
              </a:ext>
            </a:extLst>
          </p:cNvPr>
          <p:cNvSpPr txBox="1"/>
          <p:nvPr/>
        </p:nvSpPr>
        <p:spPr>
          <a:xfrm>
            <a:off x="2192746" y="3404936"/>
            <a:ext cx="882317" cy="4226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1" dirty="0">
                <a:solidFill>
                  <a:schemeClr val="accent2">
                    <a:lumMod val="75000"/>
                  </a:schemeClr>
                </a:solidFill>
                <a:latin typeface="975 朦胧黑体" panose="020B0500000000000000" pitchFamily="34" charset="-122"/>
                <a:ea typeface="975 朦胧黑体" panose="020B0500000000000000" pitchFamily="34" charset="-122"/>
              </a:rPr>
              <a:t>设计师</a:t>
            </a:r>
            <a:endParaRPr lang="en-US" altLang="zh-CN" sz="1600" b="1" dirty="0">
              <a:solidFill>
                <a:schemeClr val="accent2">
                  <a:lumMod val="75000"/>
                </a:schemeClr>
              </a:solidFill>
              <a:latin typeface="975 朦胧黑体" panose="020B0500000000000000" pitchFamily="34" charset="-122"/>
              <a:ea typeface="975 朦胧黑体" panose="020B0500000000000000" pitchFamily="34" charset="-122"/>
            </a:endParaRPr>
          </a:p>
        </p:txBody>
      </p:sp>
      <p:sp>
        <p:nvSpPr>
          <p:cNvPr id="12" name="左大括号 11">
            <a:extLst>
              <a:ext uri="{FF2B5EF4-FFF2-40B4-BE49-F238E27FC236}">
                <a16:creationId xmlns:a16="http://schemas.microsoft.com/office/drawing/2014/main" id="{FEDF3AC6-E90A-EBCA-95BC-BA2467400FD7}"/>
              </a:ext>
            </a:extLst>
          </p:cNvPr>
          <p:cNvSpPr/>
          <p:nvPr/>
        </p:nvSpPr>
        <p:spPr>
          <a:xfrm>
            <a:off x="2863521" y="1309643"/>
            <a:ext cx="142696" cy="994611"/>
          </a:xfrm>
          <a:prstGeom prst="leftBrac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D2663E55-3359-106E-D809-9319F158C275}"/>
              </a:ext>
            </a:extLst>
          </p:cNvPr>
          <p:cNvSpPr txBox="1"/>
          <p:nvPr/>
        </p:nvSpPr>
        <p:spPr>
          <a:xfrm>
            <a:off x="3096777" y="1066686"/>
            <a:ext cx="1346257" cy="4226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1" dirty="0">
                <a:solidFill>
                  <a:schemeClr val="accent2">
                    <a:lumMod val="75000"/>
                  </a:schemeClr>
                </a:solidFill>
                <a:latin typeface="975 朦胧黑体" panose="020B0500000000000000" pitchFamily="34" charset="-122"/>
                <a:ea typeface="975 朦胧黑体" panose="020B0500000000000000" pitchFamily="34" charset="-122"/>
              </a:rPr>
              <a:t>个人消费者</a:t>
            </a:r>
            <a:endParaRPr lang="en-US" altLang="zh-CN" sz="1600" b="1" dirty="0">
              <a:solidFill>
                <a:schemeClr val="accent2">
                  <a:lumMod val="75000"/>
                </a:schemeClr>
              </a:solidFill>
              <a:latin typeface="975 朦胧黑体" panose="020B0500000000000000" pitchFamily="34" charset="-122"/>
              <a:ea typeface="975 朦胧黑体" panose="020B0500000000000000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9DD0322E-2397-D896-9123-10882DC6C91A}"/>
              </a:ext>
            </a:extLst>
          </p:cNvPr>
          <p:cNvSpPr txBox="1"/>
          <p:nvPr/>
        </p:nvSpPr>
        <p:spPr>
          <a:xfrm>
            <a:off x="3096777" y="1746527"/>
            <a:ext cx="1346257" cy="4226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1" dirty="0">
                <a:solidFill>
                  <a:schemeClr val="accent2">
                    <a:lumMod val="75000"/>
                  </a:schemeClr>
                </a:solidFill>
                <a:latin typeface="975 朦胧黑体" panose="020B0500000000000000" pitchFamily="34" charset="-122"/>
                <a:ea typeface="975 朦胧黑体" panose="020B0500000000000000" pitchFamily="34" charset="-122"/>
              </a:rPr>
              <a:t>玩具制造商</a:t>
            </a:r>
            <a:endParaRPr lang="en-US" altLang="zh-CN" sz="1600" b="1" dirty="0">
              <a:solidFill>
                <a:schemeClr val="accent2">
                  <a:lumMod val="75000"/>
                </a:schemeClr>
              </a:solidFill>
              <a:latin typeface="975 朦胧黑体" panose="020B0500000000000000" pitchFamily="34" charset="-122"/>
              <a:ea typeface="975 朦胧黑体" panose="020B0500000000000000" pitchFamily="34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FD4E9A44-D870-93DD-6760-5ECA69378624}"/>
              </a:ext>
            </a:extLst>
          </p:cNvPr>
          <p:cNvSpPr txBox="1"/>
          <p:nvPr/>
        </p:nvSpPr>
        <p:spPr>
          <a:xfrm>
            <a:off x="3096777" y="1492610"/>
            <a:ext cx="609600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975 朦胧黑体" panose="020B0500000000000000" pitchFamily="34" charset="-122"/>
                <a:ea typeface="975 朦胧黑体" panose="020B0500000000000000" pitchFamily="34" charset="-122"/>
              </a:rPr>
              <a:t>—— </a:t>
            </a:r>
            <a:r>
              <a:rPr lang="zh-CN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975 朦胧黑体" panose="020B0500000000000000" pitchFamily="34" charset="-122"/>
                <a:ea typeface="975 朦胧黑体" panose="020B0500000000000000" pitchFamily="34" charset="-122"/>
              </a:rPr>
              <a:t>个人消费者可在平台获取心仪的玩具模型资源，后续自行修改或联系厂家定制</a:t>
            </a:r>
            <a:endParaRPr lang="zh-CN" altLang="en-US" sz="1050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A1225076-085E-BE0E-89CE-4DD11B9E8AD6}"/>
              </a:ext>
            </a:extLst>
          </p:cNvPr>
          <p:cNvSpPr txBox="1"/>
          <p:nvPr/>
        </p:nvSpPr>
        <p:spPr>
          <a:xfrm>
            <a:off x="3080734" y="2167558"/>
            <a:ext cx="609600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975 朦胧黑体" panose="020B0500000000000000" pitchFamily="34" charset="-122"/>
                <a:ea typeface="975 朦胧黑体" panose="020B0500000000000000" pitchFamily="34" charset="-122"/>
              </a:rPr>
              <a:t>—— </a:t>
            </a:r>
            <a:r>
              <a:rPr lang="zh-CN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975 朦胧黑体" panose="020B0500000000000000" pitchFamily="34" charset="-122"/>
                <a:ea typeface="975 朦胧黑体" panose="020B0500000000000000" pitchFamily="34" charset="-122"/>
              </a:rPr>
              <a:t>针对设计能力不足的玩具厂家，提供创意外包服务</a:t>
            </a:r>
            <a:endParaRPr lang="zh-CN" altLang="en-US" sz="1050" dirty="0"/>
          </a:p>
        </p:txBody>
      </p:sp>
      <p:sp>
        <p:nvSpPr>
          <p:cNvPr id="18" name="左大括号 17">
            <a:extLst>
              <a:ext uri="{FF2B5EF4-FFF2-40B4-BE49-F238E27FC236}">
                <a16:creationId xmlns:a16="http://schemas.microsoft.com/office/drawing/2014/main" id="{DEEC45A8-8D21-F563-A12A-9468CCE891DF}"/>
              </a:ext>
            </a:extLst>
          </p:cNvPr>
          <p:cNvSpPr/>
          <p:nvPr/>
        </p:nvSpPr>
        <p:spPr>
          <a:xfrm>
            <a:off x="3006217" y="2763936"/>
            <a:ext cx="240632" cy="1776593"/>
          </a:xfrm>
          <a:prstGeom prst="leftBrac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18F258D4-1A54-3FC4-2EE5-26E9E4CFFEE6}"/>
              </a:ext>
            </a:extLst>
          </p:cNvPr>
          <p:cNvSpPr txBox="1"/>
          <p:nvPr/>
        </p:nvSpPr>
        <p:spPr>
          <a:xfrm>
            <a:off x="3337412" y="2490977"/>
            <a:ext cx="1346257" cy="4226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1" dirty="0">
                <a:solidFill>
                  <a:schemeClr val="accent2">
                    <a:lumMod val="75000"/>
                  </a:schemeClr>
                </a:solidFill>
                <a:latin typeface="975 朦胧黑体" panose="020B0500000000000000" pitchFamily="34" charset="-122"/>
                <a:ea typeface="975 朦胧黑体" panose="020B0500000000000000" pitchFamily="34" charset="-122"/>
              </a:rPr>
              <a:t>个人设计师</a:t>
            </a:r>
            <a:endParaRPr lang="en-US" altLang="zh-CN" sz="1600" b="1" dirty="0">
              <a:solidFill>
                <a:schemeClr val="accent2">
                  <a:lumMod val="75000"/>
                </a:schemeClr>
              </a:solidFill>
              <a:latin typeface="975 朦胧黑体" panose="020B0500000000000000" pitchFamily="34" charset="-122"/>
              <a:ea typeface="975 朦胧黑体" panose="020B0500000000000000" pitchFamily="34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F96312AD-853C-23F2-2808-277F38524BA5}"/>
              </a:ext>
            </a:extLst>
          </p:cNvPr>
          <p:cNvSpPr txBox="1"/>
          <p:nvPr/>
        </p:nvSpPr>
        <p:spPr>
          <a:xfrm>
            <a:off x="3337412" y="2916901"/>
            <a:ext cx="6704946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975 朦胧黑体" panose="020B0500000000000000" pitchFamily="34" charset="-122"/>
                <a:ea typeface="975 朦胧黑体" panose="020B0500000000000000" pitchFamily="34" charset="-122"/>
              </a:rPr>
              <a:t>—— </a:t>
            </a:r>
            <a:r>
              <a:rPr lang="zh-CN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975 朦胧黑体" panose="020B0500000000000000" pitchFamily="34" charset="-122"/>
                <a:ea typeface="975 朦胧黑体" panose="020B0500000000000000" pitchFamily="34" charset="-122"/>
              </a:rPr>
              <a:t>个人设计师可通过图易软件设计玩具模型，后续在平台上出售；或是直接通过平台与玩具厂商建立合作</a:t>
            </a:r>
            <a:endParaRPr lang="zh-CN" altLang="en-US" sz="1050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48BE7F4F-855B-6E66-23B7-6C1B402DF86C}"/>
              </a:ext>
            </a:extLst>
          </p:cNvPr>
          <p:cNvSpPr txBox="1"/>
          <p:nvPr/>
        </p:nvSpPr>
        <p:spPr>
          <a:xfrm>
            <a:off x="3341435" y="3236374"/>
            <a:ext cx="1346257" cy="4226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1" dirty="0">
                <a:solidFill>
                  <a:schemeClr val="accent2">
                    <a:lumMod val="75000"/>
                  </a:schemeClr>
                </a:solidFill>
                <a:latin typeface="975 朦胧黑体" panose="020B0500000000000000" pitchFamily="34" charset="-122"/>
                <a:ea typeface="975 朦胧黑体" panose="020B0500000000000000" pitchFamily="34" charset="-122"/>
              </a:rPr>
              <a:t>设计机构</a:t>
            </a:r>
            <a:endParaRPr lang="en-US" altLang="zh-CN" sz="1600" b="1" dirty="0">
              <a:solidFill>
                <a:schemeClr val="accent2">
                  <a:lumMod val="75000"/>
                </a:schemeClr>
              </a:solidFill>
              <a:latin typeface="975 朦胧黑体" panose="020B0500000000000000" pitchFamily="34" charset="-122"/>
              <a:ea typeface="975 朦胧黑体" panose="020B0500000000000000" pitchFamily="34" charset="-122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CA913542-FEE1-5418-BF5F-947CAEC0C617}"/>
              </a:ext>
            </a:extLst>
          </p:cNvPr>
          <p:cNvSpPr txBox="1"/>
          <p:nvPr/>
        </p:nvSpPr>
        <p:spPr>
          <a:xfrm>
            <a:off x="3341435" y="3662298"/>
            <a:ext cx="6704946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975 朦胧黑体" panose="020B0500000000000000" pitchFamily="34" charset="-122"/>
                <a:ea typeface="975 朦胧黑体" panose="020B0500000000000000" pitchFamily="34" charset="-122"/>
              </a:rPr>
              <a:t>—— </a:t>
            </a:r>
            <a:r>
              <a:rPr lang="zh-CN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975 朦胧黑体" panose="020B0500000000000000" pitchFamily="34" charset="-122"/>
                <a:ea typeface="975 朦胧黑体" panose="020B0500000000000000" pitchFamily="34" charset="-122"/>
              </a:rPr>
              <a:t>专业设计机构可在平台接包，推广自有设计作品，提升设计知名度</a:t>
            </a:r>
            <a:endParaRPr lang="zh-CN" altLang="en-US" sz="1050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DE48407C-1629-8582-0895-EB28888A23D5}"/>
              </a:ext>
            </a:extLst>
          </p:cNvPr>
          <p:cNvSpPr txBox="1"/>
          <p:nvPr/>
        </p:nvSpPr>
        <p:spPr>
          <a:xfrm>
            <a:off x="3337412" y="4014728"/>
            <a:ext cx="1346257" cy="4226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1" dirty="0">
                <a:solidFill>
                  <a:schemeClr val="accent2">
                    <a:lumMod val="75000"/>
                  </a:schemeClr>
                </a:solidFill>
                <a:latin typeface="975 朦胧黑体" panose="020B0500000000000000" pitchFamily="34" charset="-122"/>
                <a:ea typeface="975 朦胧黑体" panose="020B0500000000000000" pitchFamily="34" charset="-122"/>
              </a:rPr>
              <a:t>玩具制造商</a:t>
            </a:r>
            <a:endParaRPr lang="en-US" altLang="zh-CN" sz="1600" b="1" dirty="0">
              <a:solidFill>
                <a:schemeClr val="accent2">
                  <a:lumMod val="75000"/>
                </a:schemeClr>
              </a:solidFill>
              <a:latin typeface="975 朦胧黑体" panose="020B0500000000000000" pitchFamily="34" charset="-122"/>
              <a:ea typeface="975 朦胧黑体" panose="020B0500000000000000" pitchFamily="34" charset="-122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8768F855-F531-5AEB-E5F5-F770F017D6F6}"/>
              </a:ext>
            </a:extLst>
          </p:cNvPr>
          <p:cNvSpPr txBox="1"/>
          <p:nvPr/>
        </p:nvSpPr>
        <p:spPr>
          <a:xfrm>
            <a:off x="3337412" y="4440652"/>
            <a:ext cx="6704946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975 朦胧黑体" panose="020B0500000000000000" pitchFamily="34" charset="-122"/>
                <a:ea typeface="975 朦胧黑体" panose="020B0500000000000000" pitchFamily="34" charset="-122"/>
              </a:rPr>
              <a:t>—— </a:t>
            </a:r>
            <a:r>
              <a:rPr lang="zh-CN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975 朦胧黑体" panose="020B0500000000000000" pitchFamily="34" charset="-122"/>
                <a:ea typeface="975 朦胧黑体" panose="020B0500000000000000" pitchFamily="34" charset="-122"/>
              </a:rPr>
              <a:t>设计实力较强的玩具厂家，通过平台进一步推广自主品牌的设计作品，树立高端品牌形象</a:t>
            </a:r>
            <a:endParaRPr lang="zh-CN" altLang="en-US" sz="1050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3E5D0216-510D-554E-E557-B115D5CBE562}"/>
              </a:ext>
            </a:extLst>
          </p:cNvPr>
          <p:cNvSpPr txBox="1"/>
          <p:nvPr/>
        </p:nvSpPr>
        <p:spPr>
          <a:xfrm>
            <a:off x="599964" y="4882991"/>
            <a:ext cx="1734162" cy="4226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1" dirty="0">
                <a:solidFill>
                  <a:schemeClr val="accent2">
                    <a:lumMod val="75000"/>
                  </a:schemeClr>
                </a:solidFill>
                <a:latin typeface="975 朦胧黑体" panose="020B0500000000000000" pitchFamily="34" charset="-122"/>
                <a:ea typeface="975 朦胧黑体" panose="020B0500000000000000" pitchFamily="34" charset="-122"/>
              </a:rPr>
              <a:t>市场切入时间准</a:t>
            </a:r>
            <a:endParaRPr lang="en-US" altLang="zh-CN" sz="1600" b="1" dirty="0">
              <a:solidFill>
                <a:schemeClr val="accent2">
                  <a:lumMod val="75000"/>
                </a:schemeClr>
              </a:solidFill>
              <a:latin typeface="975 朦胧黑体" panose="020B0500000000000000" pitchFamily="34" charset="-122"/>
              <a:ea typeface="975 朦胧黑体" panose="020B0500000000000000" pitchFamily="34" charset="-122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18E3C9D5-0F0B-3FD4-46FF-8F8F245833EA}"/>
              </a:ext>
            </a:extLst>
          </p:cNvPr>
          <p:cNvSpPr txBox="1"/>
          <p:nvPr/>
        </p:nvSpPr>
        <p:spPr>
          <a:xfrm>
            <a:off x="599964" y="5265091"/>
            <a:ext cx="10992072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975 朦胧黑体" panose="020B0500000000000000" pitchFamily="34" charset="-122"/>
                <a:ea typeface="975 朦胧黑体" panose="020B0500000000000000" pitchFamily="34" charset="-122"/>
              </a:rPr>
              <a:t>—— </a:t>
            </a:r>
            <a:r>
              <a:rPr lang="zh-CN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975 朦胧黑体" panose="020B0500000000000000" pitchFamily="34" charset="-122"/>
                <a:ea typeface="975 朦胧黑体" panose="020B0500000000000000" pitchFamily="34" charset="-122"/>
              </a:rPr>
              <a:t>随着需求的日益提升，我国“众包”行业收入规模逐年走高，按照复合增长走势将呈“</a:t>
            </a:r>
            <a:r>
              <a:rPr lang="en-US" altLang="zh-CN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975 朦胧黑体" panose="020B0500000000000000" pitchFamily="34" charset="-122"/>
                <a:ea typeface="975 朦胧黑体" panose="020B0500000000000000" pitchFamily="34" charset="-122"/>
              </a:rPr>
              <a:t>J”</a:t>
            </a:r>
            <a:r>
              <a:rPr lang="zh-CN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975 朦胧黑体" panose="020B0500000000000000" pitchFamily="34" charset="-122"/>
                <a:ea typeface="975 朦胧黑体" panose="020B0500000000000000" pitchFamily="34" charset="-122"/>
              </a:rPr>
              <a:t>型指数型增长。预测到</a:t>
            </a:r>
            <a:r>
              <a:rPr lang="en-US" altLang="zh-CN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975 朦胧黑体" panose="020B0500000000000000" pitchFamily="34" charset="-122"/>
                <a:ea typeface="975 朦胧黑体" panose="020B0500000000000000" pitchFamily="34" charset="-122"/>
              </a:rPr>
              <a:t>2025</a:t>
            </a:r>
            <a:r>
              <a:rPr lang="zh-CN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975 朦胧黑体" panose="020B0500000000000000" pitchFamily="34" charset="-122"/>
                <a:ea typeface="975 朦胧黑体" panose="020B0500000000000000" pitchFamily="34" charset="-122"/>
              </a:rPr>
              <a:t>年，整个众包行业收入规模将达到</a:t>
            </a:r>
            <a:r>
              <a:rPr lang="en-US" altLang="zh-CN" sz="1050" dirty="0">
                <a:solidFill>
                  <a:schemeClr val="accent2">
                    <a:lumMod val="75000"/>
                  </a:schemeClr>
                </a:solidFill>
                <a:latin typeface="975 朦胧黑体" panose="020B0500000000000000" pitchFamily="34" charset="-122"/>
                <a:ea typeface="975 朦胧黑体" panose="020B0500000000000000" pitchFamily="34" charset="-122"/>
              </a:rPr>
              <a:t>120.4</a:t>
            </a:r>
            <a:r>
              <a:rPr lang="zh-CN" altLang="en-US" sz="1050" dirty="0">
                <a:solidFill>
                  <a:schemeClr val="accent2">
                    <a:lumMod val="75000"/>
                  </a:schemeClr>
                </a:solidFill>
                <a:latin typeface="975 朦胧黑体" panose="020B0500000000000000" pitchFamily="34" charset="-122"/>
                <a:ea typeface="975 朦胧黑体" panose="020B0500000000000000" pitchFamily="34" charset="-122"/>
              </a:rPr>
              <a:t>千亿</a:t>
            </a:r>
            <a:r>
              <a:rPr lang="zh-CN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975 朦胧黑体" panose="020B0500000000000000" pitchFamily="34" charset="-122"/>
                <a:ea typeface="975 朦胧黑体" panose="020B0500000000000000" pitchFamily="34" charset="-122"/>
              </a:rPr>
              <a:t>，具有可观的市场前景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95A95E46-6024-45FF-ED2F-7B53AE70F3C9}"/>
              </a:ext>
            </a:extLst>
          </p:cNvPr>
          <p:cNvSpPr txBox="1"/>
          <p:nvPr/>
        </p:nvSpPr>
        <p:spPr>
          <a:xfrm>
            <a:off x="577515" y="5580006"/>
            <a:ext cx="3617495" cy="4226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1" dirty="0">
                <a:solidFill>
                  <a:schemeClr val="accent2">
                    <a:lumMod val="75000"/>
                  </a:schemeClr>
                </a:solidFill>
                <a:latin typeface="975 朦胧黑体" panose="020B0500000000000000" pitchFamily="34" charset="-122"/>
                <a:ea typeface="975 朦胧黑体" panose="020B0500000000000000" pitchFamily="34" charset="-122"/>
              </a:rPr>
              <a:t>产品功能丰富  满足用户多元需求</a:t>
            </a:r>
            <a:endParaRPr lang="en-US" altLang="zh-CN" sz="1600" b="1" dirty="0">
              <a:solidFill>
                <a:schemeClr val="accent2">
                  <a:lumMod val="75000"/>
                </a:schemeClr>
              </a:solidFill>
              <a:latin typeface="975 朦胧黑体" panose="020B0500000000000000" pitchFamily="34" charset="-122"/>
              <a:ea typeface="975 朦胧黑体" panose="020B0500000000000000" pitchFamily="34" charset="-122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BCC1B622-2626-5B79-8B3D-180C7CAF96F3}"/>
              </a:ext>
            </a:extLst>
          </p:cNvPr>
          <p:cNvSpPr txBox="1"/>
          <p:nvPr/>
        </p:nvSpPr>
        <p:spPr>
          <a:xfrm>
            <a:off x="577516" y="5962106"/>
            <a:ext cx="10992072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975 朦胧黑体" panose="020B0500000000000000" pitchFamily="34" charset="-122"/>
                <a:ea typeface="975 朦胧黑体" panose="020B0500000000000000" pitchFamily="34" charset="-122"/>
              </a:rPr>
              <a:t>—— </a:t>
            </a:r>
            <a:r>
              <a:rPr lang="zh-CN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975 朦胧黑体" panose="020B0500000000000000" pitchFamily="34" charset="-122"/>
                <a:ea typeface="975 朦胧黑体" panose="020B0500000000000000" pitchFamily="34" charset="-122"/>
              </a:rPr>
              <a:t>完美对接众包发包方与接包方，解决双方的需求点，提供玩具产品一体化解决方案</a:t>
            </a:r>
          </a:p>
        </p:txBody>
      </p:sp>
    </p:spTree>
    <p:extLst>
      <p:ext uri="{BB962C8B-B14F-4D97-AF65-F5344CB8AC3E}">
        <p14:creationId xmlns:p14="http://schemas.microsoft.com/office/powerpoint/2010/main" val="13236346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2">
            <a:extLst>
              <a:ext uri="{FF2B5EF4-FFF2-40B4-BE49-F238E27FC236}">
                <a16:creationId xmlns:a16="http://schemas.microsoft.com/office/drawing/2014/main" id="{0206B325-AF10-850B-6D20-A951DAC724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9" t="1351" r="641" b="1083"/>
          <a:stretch/>
        </p:blipFill>
        <p:spPr bwMode="auto">
          <a:xfrm>
            <a:off x="1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ED3043D6-6FAC-BF3E-56F5-1F222D18CEEC}"/>
              </a:ext>
            </a:extLst>
          </p:cNvPr>
          <p:cNvSpPr/>
          <p:nvPr/>
        </p:nvSpPr>
        <p:spPr>
          <a:xfrm>
            <a:off x="221019" y="0"/>
            <a:ext cx="1639865" cy="90273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BF28858-0C07-CF58-0907-61D2B3C420F9}"/>
              </a:ext>
            </a:extLst>
          </p:cNvPr>
          <p:cNvSpPr txBox="1"/>
          <p:nvPr/>
        </p:nvSpPr>
        <p:spPr>
          <a:xfrm>
            <a:off x="435657" y="203127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975 朦胧黑体" panose="020B0500000000000000" pitchFamily="34" charset="-122"/>
                <a:ea typeface="975 朦胧黑体" panose="020B0500000000000000" pitchFamily="34" charset="-122"/>
              </a:rPr>
              <a:t>商业模式</a:t>
            </a: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86F5DB1E-736B-0D92-EBBD-5C432306DE21}"/>
              </a:ext>
            </a:extLst>
          </p:cNvPr>
          <p:cNvCxnSpPr/>
          <p:nvPr/>
        </p:nvCxnSpPr>
        <p:spPr>
          <a:xfrm>
            <a:off x="577516" y="112295"/>
            <a:ext cx="89033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C49C3C92-DF82-BC63-0D25-8F8F91884F3B}"/>
              </a:ext>
            </a:extLst>
          </p:cNvPr>
          <p:cNvSpPr txBox="1"/>
          <p:nvPr/>
        </p:nvSpPr>
        <p:spPr>
          <a:xfrm>
            <a:off x="528631" y="498483"/>
            <a:ext cx="1019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Business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375146E-8F88-095F-5EDD-471F108B72B4}"/>
              </a:ext>
            </a:extLst>
          </p:cNvPr>
          <p:cNvSpPr txBox="1"/>
          <p:nvPr/>
        </p:nvSpPr>
        <p:spPr>
          <a:xfrm>
            <a:off x="2030428" y="498612"/>
            <a:ext cx="294262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chemeClr val="accent2">
                    <a:lumMod val="75000"/>
                  </a:schemeClr>
                </a:solidFill>
                <a:latin typeface="975 朦胧黑体" panose="020B0500000000000000" pitchFamily="34" charset="-122"/>
                <a:ea typeface="975 朦胧黑体" panose="020B0500000000000000" pitchFamily="34" charset="-122"/>
              </a:rPr>
              <a:t>产品商业模式分析</a:t>
            </a:r>
            <a:endParaRPr lang="en-US" altLang="zh-CN" sz="2000" b="1" dirty="0">
              <a:solidFill>
                <a:schemeClr val="accent2">
                  <a:lumMod val="75000"/>
                </a:schemeClr>
              </a:solidFill>
              <a:latin typeface="975 朦胧黑体" panose="020B0500000000000000" pitchFamily="34" charset="-122"/>
              <a:ea typeface="975 朦胧黑体" panose="020B0500000000000000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AE53ADB-B64E-F7D2-225C-012A14E16C45}"/>
              </a:ext>
            </a:extLst>
          </p:cNvPr>
          <p:cNvSpPr txBox="1"/>
          <p:nvPr/>
        </p:nvSpPr>
        <p:spPr>
          <a:xfrm>
            <a:off x="497305" y="1106603"/>
            <a:ext cx="32800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>
                <a:latin typeface="975 朦胧黑体" panose="020B0500000000000000" pitchFamily="34" charset="-122"/>
                <a:ea typeface="975 朦胧黑体" panose="020B0500000000000000" pitchFamily="34" charset="-122"/>
              </a:rPr>
              <a:t>价格策略：</a:t>
            </a:r>
            <a:r>
              <a:rPr lang="zh-CN" altLang="en-US" sz="1600" b="1" dirty="0">
                <a:solidFill>
                  <a:srgbClr val="C55A11"/>
                </a:solidFill>
                <a:latin typeface="975 朦胧黑体" panose="020B0500000000000000" pitchFamily="34" charset="-122"/>
                <a:ea typeface="975 朦胧黑体" panose="020B0500000000000000" pitchFamily="34" charset="-122"/>
              </a:rPr>
              <a:t>渗透策略 </a:t>
            </a:r>
            <a:r>
              <a:rPr lang="en-US" altLang="zh-CN" sz="1600" b="1" dirty="0">
                <a:solidFill>
                  <a:srgbClr val="C55A11"/>
                </a:solidFill>
                <a:latin typeface="975 朦胧黑体" panose="020B0500000000000000" pitchFamily="34" charset="-122"/>
                <a:ea typeface="975 朦胧黑体" panose="020B0500000000000000" pitchFamily="34" charset="-122"/>
              </a:rPr>
              <a:t>+ </a:t>
            </a:r>
            <a:r>
              <a:rPr lang="zh-CN" altLang="en-US" sz="1600" b="1" dirty="0">
                <a:solidFill>
                  <a:srgbClr val="C55A11"/>
                </a:solidFill>
                <a:latin typeface="975 朦胧黑体" panose="020B0500000000000000" pitchFamily="34" charset="-122"/>
                <a:ea typeface="975 朦胧黑体" panose="020B0500000000000000" pitchFamily="34" charset="-122"/>
              </a:rPr>
              <a:t>差异化服务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E60F904-79EC-EC97-370E-A4207816C54D}"/>
              </a:ext>
            </a:extLst>
          </p:cNvPr>
          <p:cNvSpPr txBox="1"/>
          <p:nvPr/>
        </p:nvSpPr>
        <p:spPr>
          <a:xfrm>
            <a:off x="497305" y="1443822"/>
            <a:ext cx="697831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975 朦胧黑体" panose="020B0500000000000000" pitchFamily="34" charset="-122"/>
                <a:ea typeface="975 朦胧黑体" panose="020B0500000000000000" pitchFamily="34" charset="-122"/>
                <a:sym typeface="Calibri" pitchFamily="34" charset="0"/>
              </a:rPr>
              <a:t>将用户划分普通用户和会员用户，对普通用户免费开放使用，吸引新客，扩大平台规模；对会员用户收取会员费用，为其提供额外的优质服务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80C0C839-22FC-947A-AB97-5A6ECB000D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632" y="2568257"/>
            <a:ext cx="8864022" cy="3899299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DC486D53-FBDC-4789-BFA6-68165FE5BC7A}"/>
              </a:ext>
            </a:extLst>
          </p:cNvPr>
          <p:cNvSpPr txBox="1"/>
          <p:nvPr/>
        </p:nvSpPr>
        <p:spPr>
          <a:xfrm>
            <a:off x="528631" y="2100329"/>
            <a:ext cx="2615622" cy="4226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1" dirty="0">
                <a:solidFill>
                  <a:schemeClr val="accent2">
                    <a:lumMod val="75000"/>
                  </a:schemeClr>
                </a:solidFill>
                <a:latin typeface="975 朦胧黑体" panose="020B0500000000000000" pitchFamily="34" charset="-122"/>
                <a:ea typeface="975 朦胧黑体" panose="020B0500000000000000" pitchFamily="34" charset="-122"/>
              </a:rPr>
              <a:t>引导用户转化的增值服务：</a:t>
            </a:r>
            <a:endParaRPr lang="en-US" altLang="zh-CN" sz="1600" b="1" dirty="0">
              <a:solidFill>
                <a:schemeClr val="accent2">
                  <a:lumMod val="75000"/>
                </a:schemeClr>
              </a:solidFill>
              <a:latin typeface="975 朦胧黑体" panose="020B0500000000000000" pitchFamily="34" charset="-122"/>
              <a:ea typeface="975 朦胧黑体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61732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D46B7799-F37E-6D23-7A49-CFBF7F20D0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463" y="1376363"/>
            <a:ext cx="10125075" cy="410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34003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8C4DDF9C-9253-7D2E-A7FA-5C51525394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4825" y="718066"/>
            <a:ext cx="3712615" cy="3064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E2B4DBC8-AC7C-8870-EF1D-26A0BD09F9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8723" y="718067"/>
            <a:ext cx="3111897" cy="3064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19E7383A-6304-A3E7-1178-600D865B4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6879" y="3898069"/>
            <a:ext cx="3473741" cy="2526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ED3043D6-6FAC-BF3E-56F5-1F222D18CEEC}"/>
              </a:ext>
            </a:extLst>
          </p:cNvPr>
          <p:cNvSpPr/>
          <p:nvPr/>
        </p:nvSpPr>
        <p:spPr>
          <a:xfrm>
            <a:off x="221019" y="0"/>
            <a:ext cx="1639865" cy="90273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BF28858-0C07-CF58-0907-61D2B3C420F9}"/>
              </a:ext>
            </a:extLst>
          </p:cNvPr>
          <p:cNvSpPr txBox="1"/>
          <p:nvPr/>
        </p:nvSpPr>
        <p:spPr>
          <a:xfrm>
            <a:off x="673870" y="172819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975 朦胧黑体" panose="020B0500000000000000" pitchFamily="34" charset="-122"/>
                <a:ea typeface="975 朦胧黑体" panose="020B0500000000000000" pitchFamily="34" charset="-122"/>
              </a:rPr>
              <a:t>背景</a:t>
            </a: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86F5DB1E-736B-0D92-EBBD-5C432306DE21}"/>
              </a:ext>
            </a:extLst>
          </p:cNvPr>
          <p:cNvCxnSpPr/>
          <p:nvPr/>
        </p:nvCxnSpPr>
        <p:spPr>
          <a:xfrm>
            <a:off x="577516" y="112295"/>
            <a:ext cx="89033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C49C3C92-DF82-BC63-0D25-8F8F91884F3B}"/>
              </a:ext>
            </a:extLst>
          </p:cNvPr>
          <p:cNvSpPr txBox="1"/>
          <p:nvPr/>
        </p:nvSpPr>
        <p:spPr>
          <a:xfrm>
            <a:off x="352301" y="471054"/>
            <a:ext cx="1377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background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F4CB05A-22E7-D88D-E917-646B1C2159F0}"/>
              </a:ext>
            </a:extLst>
          </p:cNvPr>
          <p:cNvSpPr txBox="1"/>
          <p:nvPr/>
        </p:nvSpPr>
        <p:spPr>
          <a:xfrm>
            <a:off x="221018" y="1163838"/>
            <a:ext cx="208262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</a:lstStyle>
          <a:p>
            <a:r>
              <a:rPr lang="zh-CN" altLang="en-US" sz="1400" b="1" dirty="0">
                <a:latin typeface="975 朦胧黑体" panose="020B0500000000000000" pitchFamily="34" charset="-122"/>
                <a:ea typeface="975 朦胧黑体" panose="020B0500000000000000" pitchFamily="34" charset="-122"/>
              </a:rPr>
              <a:t>定位</a:t>
            </a:r>
            <a:r>
              <a:rPr lang="en-US" altLang="zh-CN" sz="1400" dirty="0">
                <a:latin typeface="975 朦胧黑体" panose="020B0500000000000000" pitchFamily="34" charset="-122"/>
                <a:ea typeface="975 朦胧黑体" panose="020B0500000000000000" pitchFamily="34" charset="-122"/>
              </a:rPr>
              <a:t>: 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975 朦胧黑体" panose="020B0500000000000000" pitchFamily="34" charset="-122"/>
                <a:ea typeface="975 朦胧黑体" panose="020B0500000000000000" pitchFamily="34" charset="-122"/>
              </a:rPr>
              <a:t>中式传统快餐连锁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6ED4811D-3962-FF1C-6AF5-DD468B3E10D0}"/>
              </a:ext>
            </a:extLst>
          </p:cNvPr>
          <p:cNvSpPr txBox="1"/>
          <p:nvPr/>
        </p:nvSpPr>
        <p:spPr>
          <a:xfrm>
            <a:off x="221017" y="1543191"/>
            <a:ext cx="4712525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</a:lstStyle>
          <a:p>
            <a:r>
              <a:rPr lang="zh-CN" altLang="en-US" sz="1400" b="1" dirty="0">
                <a:latin typeface="975 朦胧黑体" panose="020B0500000000000000" pitchFamily="34" charset="-122"/>
                <a:ea typeface="975 朦胧黑体" panose="020B0500000000000000" pitchFamily="34" charset="-122"/>
              </a:rPr>
              <a:t>特征</a:t>
            </a:r>
            <a:r>
              <a:rPr lang="en-US" altLang="zh-CN" sz="1400" dirty="0">
                <a:latin typeface="975 朦胧黑体" panose="020B0500000000000000" pitchFamily="34" charset="-122"/>
                <a:ea typeface="975 朦胧黑体" panose="020B0500000000000000" pitchFamily="34" charset="-122"/>
              </a:rPr>
              <a:t>: 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975 朦胧黑体" panose="020B0500000000000000" pitchFamily="34" charset="-122"/>
                <a:ea typeface="975 朦胧黑体" panose="020B0500000000000000" pitchFamily="34" charset="-122"/>
              </a:rPr>
              <a:t>包子的品牌运营和制作标准化</a:t>
            </a:r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  <a:latin typeface="975 朦胧黑体" panose="020B0500000000000000" pitchFamily="34" charset="-122"/>
              <a:ea typeface="975 朦胧黑体" panose="020B0500000000000000" pitchFamily="34" charset="-122"/>
            </a:endParaRPr>
          </a:p>
          <a:p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975 朦胧黑体" panose="020B0500000000000000" pitchFamily="34" charset="-122"/>
                <a:ea typeface="975 朦胧黑体" panose="020B0500000000000000" pitchFamily="34" charset="-122"/>
              </a:rPr>
              <a:t>--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975 朦胧黑体" panose="020B0500000000000000" pitchFamily="34" charset="-122"/>
                <a:ea typeface="975 朦胧黑体" panose="020B0500000000000000" pitchFamily="34" charset="-122"/>
              </a:rPr>
              <a:t>注重原材料的选取、食品加工工艺以及生产过程的卫生条件，以求为消费者带来更有品质的就餐体验</a:t>
            </a:r>
          </a:p>
        </p:txBody>
      </p:sp>
      <p:pic>
        <p:nvPicPr>
          <p:cNvPr id="17" name="Picture 10">
            <a:extLst>
              <a:ext uri="{FF2B5EF4-FFF2-40B4-BE49-F238E27FC236}">
                <a16:creationId xmlns:a16="http://schemas.microsoft.com/office/drawing/2014/main" id="{49ECF4D1-83A6-FF34-8CE9-782DFCF34A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019" y="3898069"/>
            <a:ext cx="8240215" cy="2531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2D049C0D-3A6B-17AA-31A5-AF9718D0717F}"/>
              </a:ext>
            </a:extLst>
          </p:cNvPr>
          <p:cNvSpPr txBox="1"/>
          <p:nvPr/>
        </p:nvSpPr>
        <p:spPr>
          <a:xfrm>
            <a:off x="221017" y="2306798"/>
            <a:ext cx="4712525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</a:lstStyle>
          <a:p>
            <a:r>
              <a:rPr lang="zh-CN" altLang="en-US" sz="1400" b="1" dirty="0">
                <a:latin typeface="975 朦胧黑体" panose="020B0500000000000000" pitchFamily="34" charset="-122"/>
                <a:ea typeface="975 朦胧黑体" panose="020B0500000000000000" pitchFamily="34" charset="-122"/>
              </a:rPr>
              <a:t>市场背景</a:t>
            </a:r>
            <a:r>
              <a:rPr lang="en-US" altLang="zh-CN" sz="1400" dirty="0">
                <a:latin typeface="975 朦胧黑体" panose="020B0500000000000000" pitchFamily="34" charset="-122"/>
                <a:ea typeface="975 朦胧黑体" panose="020B0500000000000000" pitchFamily="34" charset="-122"/>
              </a:rPr>
              <a:t>: 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975 朦胧黑体" panose="020B0500000000000000" pitchFamily="34" charset="-122"/>
                <a:ea typeface="975 朦胧黑体" panose="020B0500000000000000" pitchFamily="34" charset="-122"/>
              </a:rPr>
              <a:t>截止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975 朦胧黑体" panose="020B0500000000000000" pitchFamily="34" charset="-122"/>
                <a:ea typeface="975 朦胧黑体" panose="020B0500000000000000" pitchFamily="34" charset="-122"/>
              </a:rPr>
              <a:t>2013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975 朦胧黑体" panose="020B0500000000000000" pitchFamily="34" charset="-122"/>
                <a:ea typeface="975 朦胧黑体" panose="020B0500000000000000" pitchFamily="34" charset="-122"/>
              </a:rPr>
              <a:t>年底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975 朦胧黑体" panose="020B0500000000000000" pitchFamily="34" charset="-122"/>
                <a:ea typeface="975 朦胧黑体" panose="020B0500000000000000" pitchFamily="34" charset="-122"/>
              </a:rPr>
              <a:t>,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975 朦胧黑体" panose="020B0500000000000000" pitchFamily="34" charset="-122"/>
                <a:ea typeface="975 朦胧黑体" panose="020B0500000000000000" pitchFamily="34" charset="-122"/>
              </a:rPr>
              <a:t>经过四年的发展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975 朦胧黑体" panose="020B0500000000000000" pitchFamily="34" charset="-122"/>
                <a:ea typeface="975 朦胧黑体" panose="020B0500000000000000" pitchFamily="34" charset="-122"/>
              </a:rPr>
              <a:t>,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975 朦胧黑体" panose="020B0500000000000000" pitchFamily="34" charset="-122"/>
                <a:ea typeface="975 朦胧黑体" panose="020B0500000000000000" pitchFamily="34" charset="-122"/>
              </a:rPr>
              <a:t>杭州门从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975 朦胧黑体" panose="020B0500000000000000" pitchFamily="34" charset="-122"/>
                <a:ea typeface="975 朦胧黑体" panose="020B0500000000000000" pitchFamily="34" charset="-122"/>
              </a:rPr>
              <a:t>20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975 朦胧黑体" panose="020B0500000000000000" pitchFamily="34" charset="-122"/>
                <a:ea typeface="975 朦胧黑体" panose="020B0500000000000000" pitchFamily="34" charset="-122"/>
              </a:rPr>
              <a:t>家增至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975 朦胧黑体" panose="020B0500000000000000" pitchFamily="34" charset="-122"/>
                <a:ea typeface="975 朦胧黑体" panose="020B0500000000000000" pitchFamily="34" charset="-122"/>
              </a:rPr>
              <a:t>100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975 朦胧黑体" panose="020B0500000000000000" pitchFamily="34" charset="-122"/>
                <a:ea typeface="975 朦胧黑体" panose="020B0500000000000000" pitchFamily="34" charset="-122"/>
              </a:rPr>
              <a:t>余家，销售额从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975 朦胧黑体" panose="020B0500000000000000" pitchFamily="34" charset="-122"/>
                <a:ea typeface="975 朦胧黑体" panose="020B0500000000000000" pitchFamily="34" charset="-122"/>
              </a:rPr>
              <a:t>3000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975 朦胧黑体" panose="020B0500000000000000" pitchFamily="34" charset="-122"/>
                <a:ea typeface="975 朦胧黑体" panose="020B0500000000000000" pitchFamily="34" charset="-122"/>
              </a:rPr>
              <a:t>多万增至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975 朦胧黑体" panose="020B0500000000000000" pitchFamily="34" charset="-122"/>
                <a:ea typeface="975 朦胧黑体" panose="020B0500000000000000" pitchFamily="34" charset="-122"/>
              </a:rPr>
              <a:t>1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975 朦胧黑体" panose="020B0500000000000000" pitchFamily="34" charset="-122"/>
                <a:ea typeface="975 朦胧黑体" panose="020B0500000000000000" pitchFamily="34" charset="-122"/>
              </a:rPr>
              <a:t>亿多元，品牌价值也由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975 朦胧黑体" panose="020B0500000000000000" pitchFamily="34" charset="-122"/>
                <a:ea typeface="975 朦胧黑体" panose="020B0500000000000000" pitchFamily="34" charset="-122"/>
              </a:rPr>
              <a:t>4800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975 朦胧黑体" panose="020B0500000000000000" pitchFamily="34" charset="-122"/>
                <a:ea typeface="975 朦胧黑体" panose="020B0500000000000000" pitchFamily="34" charset="-122"/>
              </a:rPr>
              <a:t>万元上升到近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975 朦胧黑体" panose="020B0500000000000000" pitchFamily="34" charset="-122"/>
                <a:ea typeface="975 朦胧黑体" panose="020B0500000000000000" pitchFamily="34" charset="-122"/>
              </a:rPr>
              <a:t>3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975 朦胧黑体" panose="020B0500000000000000" pitchFamily="34" charset="-122"/>
                <a:ea typeface="975 朦胧黑体" panose="020B0500000000000000" pitchFamily="34" charset="-122"/>
              </a:rPr>
              <a:t>亿元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79F7CD2-FE61-11B1-4D3D-FBB9BE2F8D80}"/>
              </a:ext>
            </a:extLst>
          </p:cNvPr>
          <p:cNvSpPr txBox="1"/>
          <p:nvPr/>
        </p:nvSpPr>
        <p:spPr>
          <a:xfrm>
            <a:off x="221017" y="3134462"/>
            <a:ext cx="471252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000" dirty="0">
                <a:solidFill>
                  <a:schemeClr val="bg2">
                    <a:lumMod val="50000"/>
                  </a:schemeClr>
                </a:solidFill>
                <a:latin typeface="975 朦胧黑体" panose="020B0500000000000000" pitchFamily="34" charset="-122"/>
                <a:ea typeface="975 朦胧黑体" panose="020B0500000000000000" pitchFamily="34" charset="-122"/>
              </a:rPr>
              <a:t>甘其食人均客单价在</a:t>
            </a:r>
            <a:r>
              <a:rPr lang="en-US" altLang="zh-CN" sz="1000" dirty="0">
                <a:solidFill>
                  <a:schemeClr val="bg2">
                    <a:lumMod val="50000"/>
                  </a:schemeClr>
                </a:solidFill>
                <a:latin typeface="975 朦胧黑体" panose="020B0500000000000000" pitchFamily="34" charset="-122"/>
                <a:ea typeface="975 朦胧黑体" panose="020B0500000000000000" pitchFamily="34" charset="-122"/>
              </a:rPr>
              <a:t>8.5</a:t>
            </a:r>
            <a:r>
              <a:rPr lang="zh-CN" altLang="en-US" sz="1000" dirty="0">
                <a:solidFill>
                  <a:schemeClr val="bg2">
                    <a:lumMod val="50000"/>
                  </a:schemeClr>
                </a:solidFill>
                <a:latin typeface="975 朦胧黑体" panose="020B0500000000000000" pitchFamily="34" charset="-122"/>
                <a:ea typeface="975 朦胧黑体" panose="020B0500000000000000" pitchFamily="34" charset="-122"/>
              </a:rPr>
              <a:t>元</a:t>
            </a:r>
            <a:r>
              <a:rPr lang="en-US" altLang="zh-CN" sz="1000" dirty="0">
                <a:solidFill>
                  <a:schemeClr val="bg2">
                    <a:lumMod val="50000"/>
                  </a:schemeClr>
                </a:solidFill>
                <a:latin typeface="975 朦胧黑体" panose="020B0500000000000000" pitchFamily="34" charset="-122"/>
                <a:ea typeface="975 朦胧黑体" panose="020B0500000000000000" pitchFamily="34" charset="-122"/>
              </a:rPr>
              <a:t>-9</a:t>
            </a:r>
            <a:r>
              <a:rPr lang="zh-CN" altLang="en-US" sz="1000" dirty="0">
                <a:solidFill>
                  <a:schemeClr val="bg2">
                    <a:lumMod val="50000"/>
                  </a:schemeClr>
                </a:solidFill>
                <a:latin typeface="975 朦胧黑体" panose="020B0500000000000000" pitchFamily="34" charset="-122"/>
                <a:ea typeface="975 朦胧黑体" panose="020B0500000000000000" pitchFamily="34" charset="-122"/>
              </a:rPr>
              <a:t>元之间，一个包子的毛利率为</a:t>
            </a:r>
            <a:r>
              <a:rPr lang="en-US" altLang="zh-CN" sz="1000" dirty="0">
                <a:solidFill>
                  <a:schemeClr val="bg2">
                    <a:lumMod val="50000"/>
                  </a:schemeClr>
                </a:solidFill>
                <a:latin typeface="975 朦胧黑体" panose="020B0500000000000000" pitchFamily="34" charset="-122"/>
                <a:ea typeface="975 朦胧黑体" panose="020B0500000000000000" pitchFamily="34" charset="-122"/>
              </a:rPr>
              <a:t>60%</a:t>
            </a:r>
            <a:r>
              <a:rPr lang="zh-CN" altLang="en-US" sz="1000" dirty="0">
                <a:solidFill>
                  <a:schemeClr val="bg2">
                    <a:lumMod val="50000"/>
                  </a:schemeClr>
                </a:solidFill>
                <a:latin typeface="975 朦胧黑体" panose="020B0500000000000000" pitchFamily="34" charset="-122"/>
                <a:ea typeface="975 朦胧黑体" panose="020B0500000000000000" pitchFamily="34" charset="-122"/>
              </a:rPr>
              <a:t>，单个门店的日均客单量为</a:t>
            </a:r>
            <a:r>
              <a:rPr lang="en-US" altLang="zh-CN" sz="1000" dirty="0">
                <a:solidFill>
                  <a:schemeClr val="bg2">
                    <a:lumMod val="50000"/>
                  </a:schemeClr>
                </a:solidFill>
                <a:latin typeface="975 朦胧黑体" panose="020B0500000000000000" pitchFamily="34" charset="-122"/>
                <a:ea typeface="975 朦胧黑体" panose="020B0500000000000000" pitchFamily="34" charset="-122"/>
              </a:rPr>
              <a:t>400</a:t>
            </a:r>
            <a:r>
              <a:rPr lang="zh-CN" altLang="en-US" sz="1000" dirty="0">
                <a:solidFill>
                  <a:schemeClr val="bg2">
                    <a:lumMod val="50000"/>
                  </a:schemeClr>
                </a:solidFill>
                <a:latin typeface="975 朦胧黑体" panose="020B0500000000000000" pitchFamily="34" charset="-122"/>
                <a:ea typeface="975 朦胧黑体" panose="020B0500000000000000" pitchFamily="34" charset="-122"/>
              </a:rPr>
              <a:t>单，每天的营业额为</a:t>
            </a:r>
            <a:r>
              <a:rPr lang="en-US" altLang="zh-CN" sz="1000" dirty="0">
                <a:solidFill>
                  <a:schemeClr val="bg2">
                    <a:lumMod val="50000"/>
                  </a:schemeClr>
                </a:solidFill>
                <a:latin typeface="975 朦胧黑体" panose="020B0500000000000000" pitchFamily="34" charset="-122"/>
                <a:ea typeface="975 朦胧黑体" panose="020B0500000000000000" pitchFamily="34" charset="-122"/>
              </a:rPr>
              <a:t>3400</a:t>
            </a:r>
            <a:r>
              <a:rPr lang="zh-CN" altLang="en-US" sz="1000" dirty="0">
                <a:solidFill>
                  <a:schemeClr val="bg2">
                    <a:lumMod val="50000"/>
                  </a:schemeClr>
                </a:solidFill>
                <a:latin typeface="975 朦胧黑体" panose="020B0500000000000000" pitchFamily="34" charset="-122"/>
                <a:ea typeface="975 朦胧黑体" panose="020B0500000000000000" pitchFamily="34" charset="-122"/>
              </a:rPr>
              <a:t>元</a:t>
            </a:r>
            <a:r>
              <a:rPr lang="en-US" altLang="zh-CN" sz="1000" dirty="0">
                <a:solidFill>
                  <a:schemeClr val="bg2">
                    <a:lumMod val="50000"/>
                  </a:schemeClr>
                </a:solidFill>
                <a:latin typeface="975 朦胧黑体" panose="020B0500000000000000" pitchFamily="34" charset="-122"/>
                <a:ea typeface="975 朦胧黑体" panose="020B0500000000000000" pitchFamily="34" charset="-122"/>
              </a:rPr>
              <a:t>-3600</a:t>
            </a:r>
            <a:r>
              <a:rPr lang="zh-CN" altLang="en-US" sz="1000" dirty="0">
                <a:solidFill>
                  <a:schemeClr val="bg2">
                    <a:lumMod val="50000"/>
                  </a:schemeClr>
                </a:solidFill>
                <a:latin typeface="975 朦胧黑体" panose="020B0500000000000000" pitchFamily="34" charset="-122"/>
                <a:ea typeface="975 朦胧黑体" panose="020B0500000000000000" pitchFamily="34" charset="-122"/>
              </a:rPr>
              <a:t>元。以日均营业额</a:t>
            </a:r>
            <a:r>
              <a:rPr lang="en-US" altLang="zh-CN" sz="1000" dirty="0">
                <a:solidFill>
                  <a:schemeClr val="bg2">
                    <a:lumMod val="50000"/>
                  </a:schemeClr>
                </a:solidFill>
                <a:latin typeface="975 朦胧黑体" panose="020B0500000000000000" pitchFamily="34" charset="-122"/>
                <a:ea typeface="975 朦胧黑体" panose="020B0500000000000000" pitchFamily="34" charset="-122"/>
              </a:rPr>
              <a:t>3500</a:t>
            </a:r>
            <a:r>
              <a:rPr lang="zh-CN" altLang="en-US" sz="1000" dirty="0">
                <a:solidFill>
                  <a:schemeClr val="bg2">
                    <a:lumMod val="50000"/>
                  </a:schemeClr>
                </a:solidFill>
                <a:latin typeface="975 朦胧黑体" panose="020B0500000000000000" pitchFamily="34" charset="-122"/>
                <a:ea typeface="975 朦胧黑体" panose="020B0500000000000000" pitchFamily="34" charset="-122"/>
              </a:rPr>
              <a:t>元来算，全年营业额约为</a:t>
            </a:r>
            <a:r>
              <a:rPr lang="en-US" altLang="zh-CN" sz="1000" dirty="0">
                <a:solidFill>
                  <a:schemeClr val="bg2">
                    <a:lumMod val="50000"/>
                  </a:schemeClr>
                </a:solidFill>
                <a:latin typeface="975 朦胧黑体" panose="020B0500000000000000" pitchFamily="34" charset="-122"/>
                <a:ea typeface="975 朦胧黑体" panose="020B0500000000000000" pitchFamily="34" charset="-122"/>
              </a:rPr>
              <a:t>127.75</a:t>
            </a:r>
            <a:r>
              <a:rPr lang="zh-CN" altLang="en-US" sz="1000" dirty="0">
                <a:solidFill>
                  <a:schemeClr val="bg2">
                    <a:lumMod val="50000"/>
                  </a:schemeClr>
                </a:solidFill>
                <a:latin typeface="975 朦胧黑体" panose="020B0500000000000000" pitchFamily="34" charset="-122"/>
                <a:ea typeface="975 朦胧黑体" panose="020B0500000000000000" pitchFamily="34" charset="-122"/>
              </a:rPr>
              <a:t>万元，全年利润约为</a:t>
            </a:r>
            <a:r>
              <a:rPr lang="en-US" altLang="zh-CN" sz="1000" dirty="0">
                <a:solidFill>
                  <a:schemeClr val="bg2">
                    <a:lumMod val="50000"/>
                  </a:schemeClr>
                </a:solidFill>
                <a:latin typeface="975 朦胧黑体" panose="020B0500000000000000" pitchFamily="34" charset="-122"/>
                <a:ea typeface="975 朦胧黑体" panose="020B0500000000000000" pitchFamily="34" charset="-122"/>
              </a:rPr>
              <a:t>76.65</a:t>
            </a:r>
            <a:r>
              <a:rPr lang="zh-CN" altLang="en-US" sz="1000" dirty="0">
                <a:solidFill>
                  <a:schemeClr val="bg2">
                    <a:lumMod val="50000"/>
                  </a:schemeClr>
                </a:solidFill>
                <a:latin typeface="975 朦胧黑体" panose="020B0500000000000000" pitchFamily="34" charset="-122"/>
                <a:ea typeface="975 朦胧黑体" panose="020B0500000000000000" pitchFamily="34" charset="-122"/>
              </a:rPr>
              <a:t>万元。（据甘其食二代店加盟手册介绍，投资一家二代店约</a:t>
            </a:r>
            <a:r>
              <a:rPr lang="en-US" altLang="zh-CN" sz="1000" dirty="0">
                <a:solidFill>
                  <a:schemeClr val="bg2">
                    <a:lumMod val="50000"/>
                  </a:schemeClr>
                </a:solidFill>
                <a:latin typeface="975 朦胧黑体" panose="020B0500000000000000" pitchFamily="34" charset="-122"/>
                <a:ea typeface="975 朦胧黑体" panose="020B0500000000000000" pitchFamily="34" charset="-122"/>
              </a:rPr>
              <a:t>16</a:t>
            </a:r>
            <a:r>
              <a:rPr lang="zh-CN" altLang="en-US" sz="1000" dirty="0">
                <a:solidFill>
                  <a:schemeClr val="bg2">
                    <a:lumMod val="50000"/>
                  </a:schemeClr>
                </a:solidFill>
                <a:latin typeface="975 朦胧黑体" panose="020B0500000000000000" pitchFamily="34" charset="-122"/>
                <a:ea typeface="975 朦胧黑体" panose="020B0500000000000000" pitchFamily="34" charset="-122"/>
              </a:rPr>
              <a:t>万，保守估计，回报周期约</a:t>
            </a:r>
            <a:r>
              <a:rPr lang="en-US" altLang="zh-CN" sz="1000" dirty="0">
                <a:solidFill>
                  <a:schemeClr val="bg2">
                    <a:lumMod val="50000"/>
                  </a:schemeClr>
                </a:solidFill>
                <a:latin typeface="975 朦胧黑体" panose="020B0500000000000000" pitchFamily="34" charset="-122"/>
                <a:ea typeface="975 朦胧黑体" panose="020B0500000000000000" pitchFamily="34" charset="-122"/>
              </a:rPr>
              <a:t>6</a:t>
            </a:r>
            <a:r>
              <a:rPr lang="zh-CN" altLang="en-US" sz="1000" dirty="0">
                <a:solidFill>
                  <a:schemeClr val="bg2">
                    <a:lumMod val="50000"/>
                  </a:schemeClr>
                </a:solidFill>
                <a:latin typeface="975 朦胧黑体" panose="020B0500000000000000" pitchFamily="34" charset="-122"/>
                <a:ea typeface="975 朦胧黑体" panose="020B0500000000000000" pitchFamily="34" charset="-122"/>
              </a:rPr>
              <a:t>个月</a:t>
            </a:r>
          </a:p>
        </p:txBody>
      </p:sp>
    </p:spTree>
    <p:extLst>
      <p:ext uri="{BB962C8B-B14F-4D97-AF65-F5344CB8AC3E}">
        <p14:creationId xmlns:p14="http://schemas.microsoft.com/office/powerpoint/2010/main" val="21274335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8CBE87CE-99A9-9CB7-347C-C29513A4A330}"/>
              </a:ext>
            </a:extLst>
          </p:cNvPr>
          <p:cNvSpPr txBox="1"/>
          <p:nvPr/>
        </p:nvSpPr>
        <p:spPr>
          <a:xfrm>
            <a:off x="673871" y="1354099"/>
            <a:ext cx="484138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latin typeface="975 朦胧黑体" panose="020B0500000000000000" pitchFamily="34" charset="-122"/>
                <a:ea typeface="975 朦胧黑体" panose="020B0500000000000000" pitchFamily="34" charset="-122"/>
              </a:rPr>
              <a:t>主要产品: 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975 朦胧黑体" panose="020B0500000000000000" pitchFamily="34" charset="-122"/>
                <a:ea typeface="975 朦胧黑体" panose="020B0500000000000000" pitchFamily="34" charset="-122"/>
              </a:rPr>
              <a:t>包子类 / 豆浆饮品类 / 花卷类 / 馒头类 / 粥品类</a:t>
            </a:r>
          </a:p>
        </p:txBody>
      </p:sp>
      <p:pic>
        <p:nvPicPr>
          <p:cNvPr id="10" name="Picture 4">
            <a:extLst>
              <a:ext uri="{FF2B5EF4-FFF2-40B4-BE49-F238E27FC236}">
                <a16:creationId xmlns:a16="http://schemas.microsoft.com/office/drawing/2014/main" id="{3F729E0C-5D96-61A6-679F-8217729387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9878" y="1434072"/>
            <a:ext cx="2654969" cy="1928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62D0B206-4318-68EB-1BA5-D924BB9D5280}"/>
              </a:ext>
            </a:extLst>
          </p:cNvPr>
          <p:cNvSpPr txBox="1"/>
          <p:nvPr/>
        </p:nvSpPr>
        <p:spPr>
          <a:xfrm>
            <a:off x="673871" y="1794428"/>
            <a:ext cx="540976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latin typeface="975 朦胧黑体" panose="020B0500000000000000" pitchFamily="34" charset="-122"/>
                <a:ea typeface="975 朦胧黑体" panose="020B0500000000000000" pitchFamily="34" charset="-122"/>
              </a:rPr>
              <a:t>目标客户</a:t>
            </a:r>
            <a:r>
              <a:rPr lang="en-US" altLang="zh-CN" sz="1400" dirty="0">
                <a:latin typeface="975 朦胧黑体" panose="020B0500000000000000" pitchFamily="34" charset="-122"/>
                <a:ea typeface="975 朦胧黑体" panose="020B0500000000000000" pitchFamily="34" charset="-122"/>
              </a:rPr>
              <a:t>: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975 朦胧黑体" panose="020B0500000000000000" pitchFamily="34" charset="-122"/>
                <a:ea typeface="975 朦胧黑体" panose="020B0500000000000000" pitchFamily="34" charset="-122"/>
              </a:rPr>
              <a:t>注重食物品质,看重材料及生产过程卫生、高级的客户</a:t>
            </a:r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  <a:latin typeface="975 朦胧黑体" panose="020B0500000000000000" pitchFamily="34" charset="-122"/>
              <a:ea typeface="975 朦胧黑体" panose="020B0500000000000000" pitchFamily="34" charset="-12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975 朦胧黑体" panose="020B0500000000000000" pitchFamily="34" charset="-122"/>
                <a:ea typeface="975 朦胧黑体" panose="020B0500000000000000" pitchFamily="34" charset="-122"/>
              </a:rPr>
              <a:t>在早餐上追求时尚、精致且有购买力的客户</a:t>
            </a:r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  <a:latin typeface="975 朦胧黑体" panose="020B0500000000000000" pitchFamily="34" charset="-122"/>
              <a:ea typeface="975 朦胧黑体" panose="020B0500000000000000" pitchFamily="34" charset="-12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975 朦胧黑体" panose="020B0500000000000000" pitchFamily="34" charset="-122"/>
                <a:ea typeface="975 朦胧黑体" panose="020B0500000000000000" pitchFamily="34" charset="-122"/>
              </a:rPr>
              <a:t>认可“甘其食“品牌的客户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DEB010E9-BAC8-FD26-078C-7AC65D3425AD}"/>
              </a:ext>
            </a:extLst>
          </p:cNvPr>
          <p:cNvSpPr txBox="1"/>
          <p:nvPr/>
        </p:nvSpPr>
        <p:spPr>
          <a:xfrm>
            <a:off x="673871" y="2881087"/>
            <a:ext cx="3990034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latin typeface="975 朦胧黑体" panose="020B0500000000000000" pitchFamily="34" charset="-122"/>
                <a:ea typeface="975 朦胧黑体" panose="020B0500000000000000" pitchFamily="34" charset="-122"/>
              </a:rPr>
              <a:t>客群细分</a:t>
            </a:r>
            <a:r>
              <a:rPr lang="en-US" altLang="zh-CN" sz="1400" dirty="0">
                <a:latin typeface="975 朦胧黑体" panose="020B0500000000000000" pitchFamily="34" charset="-122"/>
                <a:ea typeface="975 朦胧黑体" panose="020B0500000000000000" pitchFamily="34" charset="-122"/>
              </a:rPr>
              <a:t>: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975 朦胧黑体" panose="020B0500000000000000" pitchFamily="34" charset="-122"/>
                <a:ea typeface="975 朦胧黑体" panose="020B0500000000000000" pitchFamily="34" charset="-122"/>
              </a:rPr>
              <a:t>在校学生</a:t>
            </a:r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  <a:latin typeface="975 朦胧黑体" panose="020B0500000000000000" pitchFamily="34" charset="-122"/>
              <a:ea typeface="975 朦胧黑体" panose="020B0500000000000000" pitchFamily="34" charset="-12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975 朦胧黑体" panose="020B0500000000000000" pitchFamily="34" charset="-122"/>
                <a:ea typeface="975 朦胧黑体" panose="020B0500000000000000" pitchFamily="34" charset="-122"/>
              </a:rPr>
              <a:t>较高收入的工薪阶层</a:t>
            </a:r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  <a:latin typeface="975 朦胧黑体" panose="020B0500000000000000" pitchFamily="34" charset="-122"/>
              <a:ea typeface="975 朦胧黑体" panose="020B0500000000000000" pitchFamily="34" charset="-12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975 朦胧黑体" panose="020B0500000000000000" pitchFamily="34" charset="-122"/>
                <a:ea typeface="975 朦胧黑体" panose="020B0500000000000000" pitchFamily="34" charset="-122"/>
              </a:rPr>
              <a:t>将包子与家乡联系在一起的华人华侨</a:t>
            </a:r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  <a:latin typeface="975 朦胧黑体" panose="020B0500000000000000" pitchFamily="34" charset="-122"/>
              <a:ea typeface="975 朦胧黑体" panose="020B0500000000000000" pitchFamily="34" charset="-12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975 朦胧黑体" panose="020B0500000000000000" pitchFamily="34" charset="-122"/>
                <a:ea typeface="975 朦胧黑体" panose="020B0500000000000000" pitchFamily="34" charset="-122"/>
              </a:rPr>
              <a:t>赶时间的年轻人</a:t>
            </a:r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  <a:latin typeface="975 朦胧黑体" panose="020B0500000000000000" pitchFamily="34" charset="-122"/>
              <a:ea typeface="975 朦胧黑体" panose="020B0500000000000000" pitchFamily="34" charset="-12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975 朦胧黑体" panose="020B0500000000000000" pitchFamily="34" charset="-122"/>
                <a:ea typeface="975 朦胧黑体" panose="020B0500000000000000" pitchFamily="34" charset="-122"/>
              </a:rPr>
              <a:t>对食品安全有较高要求的人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C4C292ED-6D09-46F4-3B23-19B1CBDBEC69}"/>
              </a:ext>
            </a:extLst>
          </p:cNvPr>
          <p:cNvSpPr txBox="1"/>
          <p:nvPr/>
        </p:nvSpPr>
        <p:spPr>
          <a:xfrm>
            <a:off x="673870" y="4398634"/>
            <a:ext cx="2104801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latin typeface="975 朦胧黑体" panose="020B0500000000000000" pitchFamily="34" charset="-122"/>
                <a:ea typeface="975 朦胧黑体" panose="020B0500000000000000" pitchFamily="34" charset="-122"/>
              </a:rPr>
              <a:t>成本结构</a:t>
            </a:r>
            <a:r>
              <a:rPr lang="en-US" altLang="zh-CN" sz="1400" dirty="0">
                <a:latin typeface="975 朦胧黑体" panose="020B0500000000000000" pitchFamily="34" charset="-122"/>
                <a:ea typeface="975 朦胧黑体" panose="020B0500000000000000" pitchFamily="34" charset="-122"/>
              </a:rPr>
              <a:t>: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975 朦胧黑体" panose="020B0500000000000000" pitchFamily="34" charset="-122"/>
                <a:ea typeface="975 朦胧黑体" panose="020B0500000000000000" pitchFamily="34" charset="-122"/>
              </a:rPr>
              <a:t>门店租金</a:t>
            </a:r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  <a:latin typeface="975 朦胧黑体" panose="020B0500000000000000" pitchFamily="34" charset="-122"/>
              <a:ea typeface="975 朦胧黑体" panose="020B0500000000000000" pitchFamily="34" charset="-12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975 朦胧黑体" panose="020B0500000000000000" pitchFamily="34" charset="-122"/>
                <a:ea typeface="975 朦胧黑体" panose="020B0500000000000000" pitchFamily="34" charset="-122"/>
              </a:rPr>
              <a:t>人力成本</a:t>
            </a:r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  <a:latin typeface="975 朦胧黑体" panose="020B0500000000000000" pitchFamily="34" charset="-122"/>
              <a:ea typeface="975 朦胧黑体" panose="020B0500000000000000" pitchFamily="34" charset="-12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975 朦胧黑体" panose="020B0500000000000000" pitchFamily="34" charset="-122"/>
                <a:ea typeface="975 朦胧黑体" panose="020B0500000000000000" pitchFamily="34" charset="-122"/>
              </a:rPr>
              <a:t>原材料采购</a:t>
            </a:r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  <a:latin typeface="975 朦胧黑体" panose="020B0500000000000000" pitchFamily="34" charset="-122"/>
              <a:ea typeface="975 朦胧黑体" panose="020B0500000000000000" pitchFamily="34" charset="-12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975 朦胧黑体" panose="020B0500000000000000" pitchFamily="34" charset="-122"/>
                <a:ea typeface="975 朦胧黑体" panose="020B0500000000000000" pitchFamily="34" charset="-122"/>
              </a:rPr>
              <a:t>营销宣传</a:t>
            </a:r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  <a:latin typeface="975 朦胧黑体" panose="020B0500000000000000" pitchFamily="34" charset="-122"/>
              <a:ea typeface="975 朦胧黑体" panose="020B0500000000000000" pitchFamily="34" charset="-12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975 朦胧黑体" panose="020B0500000000000000" pitchFamily="34" charset="-122"/>
                <a:ea typeface="975 朦胧黑体" panose="020B0500000000000000" pitchFamily="34" charset="-122"/>
              </a:rPr>
              <a:t>慈善活动</a:t>
            </a:r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  <a:latin typeface="975 朦胧黑体" panose="020B0500000000000000" pitchFamily="34" charset="-122"/>
              <a:ea typeface="975 朦胧黑体" panose="020B0500000000000000" pitchFamily="34" charset="-12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975 朦胧黑体" panose="020B0500000000000000" pitchFamily="34" charset="-122"/>
                <a:ea typeface="975 朦胧黑体" panose="020B0500000000000000" pitchFamily="34" charset="-122"/>
              </a:rPr>
              <a:t>物流成本</a:t>
            </a:r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  <a:latin typeface="975 朦胧黑体" panose="020B0500000000000000" pitchFamily="34" charset="-122"/>
              <a:ea typeface="975 朦胧黑体" panose="020B0500000000000000" pitchFamily="34" charset="-12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975 朦胧黑体" panose="020B0500000000000000" pitchFamily="34" charset="-122"/>
                <a:ea typeface="975 朦胧黑体" panose="020B0500000000000000" pitchFamily="34" charset="-122"/>
              </a:rPr>
              <a:t>产品开发与改良</a:t>
            </a:r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  <a:latin typeface="975 朦胧黑体" panose="020B0500000000000000" pitchFamily="34" charset="-122"/>
              <a:ea typeface="975 朦胧黑体" panose="020B0500000000000000" pitchFamily="34" charset="-12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975 朦胧黑体" panose="020B0500000000000000" pitchFamily="34" charset="-122"/>
                <a:ea typeface="975 朦胧黑体" panose="020B0500000000000000" pitchFamily="34" charset="-122"/>
              </a:rPr>
              <a:t>员工培训</a:t>
            </a:r>
          </a:p>
        </p:txBody>
      </p:sp>
      <p:pic>
        <p:nvPicPr>
          <p:cNvPr id="6146" name="Picture 2" descr="图片">
            <a:extLst>
              <a:ext uri="{FF2B5EF4-FFF2-40B4-BE49-F238E27FC236}">
                <a16:creationId xmlns:a16="http://schemas.microsoft.com/office/drawing/2014/main" id="{BAE365DD-5630-6008-68C5-C2321E3D2E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5794" y="3362823"/>
            <a:ext cx="5712153" cy="3067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4CBF92F9-9B67-6D99-734A-E927F41A7FD8}"/>
              </a:ext>
            </a:extLst>
          </p:cNvPr>
          <p:cNvSpPr/>
          <p:nvPr/>
        </p:nvSpPr>
        <p:spPr>
          <a:xfrm>
            <a:off x="221019" y="0"/>
            <a:ext cx="1639865" cy="90273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4F7EE79-B137-4499-49D8-846F396C8A95}"/>
              </a:ext>
            </a:extLst>
          </p:cNvPr>
          <p:cNvSpPr txBox="1"/>
          <p:nvPr/>
        </p:nvSpPr>
        <p:spPr>
          <a:xfrm>
            <a:off x="673870" y="172819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975 朦胧黑体" panose="020B0500000000000000" pitchFamily="34" charset="-122"/>
                <a:ea typeface="975 朦胧黑体" panose="020B0500000000000000" pitchFamily="34" charset="-122"/>
              </a:rPr>
              <a:t>分析</a:t>
            </a: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5EF6D12F-C169-F7CF-EE23-50DBDC779D80}"/>
              </a:ext>
            </a:extLst>
          </p:cNvPr>
          <p:cNvCxnSpPr/>
          <p:nvPr/>
        </p:nvCxnSpPr>
        <p:spPr>
          <a:xfrm>
            <a:off x="577516" y="112295"/>
            <a:ext cx="89033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D5A42B81-0DD6-E576-4542-7374C076D93B}"/>
              </a:ext>
            </a:extLst>
          </p:cNvPr>
          <p:cNvSpPr txBox="1"/>
          <p:nvPr/>
        </p:nvSpPr>
        <p:spPr>
          <a:xfrm>
            <a:off x="552041" y="451366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analysis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16" name="Picture 14">
            <a:extLst>
              <a:ext uri="{FF2B5EF4-FFF2-40B4-BE49-F238E27FC236}">
                <a16:creationId xmlns:a16="http://schemas.microsoft.com/office/drawing/2014/main" id="{F9160619-5A5D-1679-5041-3B6F013977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5794" y="1434072"/>
            <a:ext cx="3064084" cy="1928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69357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30E6E94-554B-6747-C719-503D69B63920}"/>
              </a:ext>
            </a:extLst>
          </p:cNvPr>
          <p:cNvSpPr/>
          <p:nvPr/>
        </p:nvSpPr>
        <p:spPr>
          <a:xfrm>
            <a:off x="221019" y="0"/>
            <a:ext cx="1639865" cy="90273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076B836-1F4E-4162-3A9C-AC20397921D2}"/>
              </a:ext>
            </a:extLst>
          </p:cNvPr>
          <p:cNvSpPr txBox="1"/>
          <p:nvPr/>
        </p:nvSpPr>
        <p:spPr>
          <a:xfrm>
            <a:off x="673870" y="172819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975 朦胧黑体" panose="020B0500000000000000" pitchFamily="34" charset="-122"/>
                <a:ea typeface="975 朦胧黑体" panose="020B0500000000000000" pitchFamily="34" charset="-122"/>
              </a:rPr>
              <a:t>分析</a:t>
            </a: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174854DC-8532-98DE-D124-D85A2ECCAA54}"/>
              </a:ext>
            </a:extLst>
          </p:cNvPr>
          <p:cNvCxnSpPr/>
          <p:nvPr/>
        </p:nvCxnSpPr>
        <p:spPr>
          <a:xfrm>
            <a:off x="577516" y="112295"/>
            <a:ext cx="89033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5FDA4A39-6282-A522-6E18-89C67BC1D59B}"/>
              </a:ext>
            </a:extLst>
          </p:cNvPr>
          <p:cNvSpPr txBox="1"/>
          <p:nvPr/>
        </p:nvSpPr>
        <p:spPr>
          <a:xfrm>
            <a:off x="552041" y="451366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analysis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C31D98C-13EF-6653-7019-E7A67A2FC6BB}"/>
              </a:ext>
            </a:extLst>
          </p:cNvPr>
          <p:cNvSpPr txBox="1"/>
          <p:nvPr/>
        </p:nvSpPr>
        <p:spPr>
          <a:xfrm>
            <a:off x="552041" y="1450351"/>
            <a:ext cx="6805424" cy="31239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latin typeface="975 朦胧黑体" panose="020B0500000000000000" pitchFamily="34" charset="-122"/>
                <a:ea typeface="975 朦胧黑体" panose="020B0500000000000000" pitchFamily="34" charset="-122"/>
              </a:rPr>
              <a:t>包子赛道的困境</a:t>
            </a:r>
            <a:endParaRPr lang="en-US" altLang="zh-CN" sz="1400" b="1" dirty="0">
              <a:latin typeface="975 朦胧黑体" panose="020B0500000000000000" pitchFamily="34" charset="-122"/>
              <a:ea typeface="975 朦胧黑体" panose="020B0500000000000000" pitchFamily="34" charset="-122"/>
            </a:endParaRPr>
          </a:p>
          <a:p>
            <a:endParaRPr lang="en-US" altLang="zh-CN" sz="1400" b="1" dirty="0">
              <a:latin typeface="975 朦胧黑体" panose="020B0500000000000000" pitchFamily="34" charset="-122"/>
              <a:ea typeface="975 朦胧黑体" panose="020B0500000000000000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975 朦胧黑体" panose="020B0500000000000000" pitchFamily="34" charset="-122"/>
                <a:ea typeface="975 朦胧黑体" panose="020B0500000000000000" pitchFamily="34" charset="-122"/>
              </a:rPr>
              <a:t>利润太低难以专注</a:t>
            </a:r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  <a:latin typeface="975 朦胧黑体" panose="020B0500000000000000" pitchFamily="34" charset="-122"/>
              <a:ea typeface="975 朦胧黑体" panose="020B0500000000000000" pitchFamily="34" charset="-122"/>
            </a:endParaRPr>
          </a:p>
          <a:p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975 朦胧黑体" panose="020B0500000000000000" pitchFamily="34" charset="-122"/>
                <a:ea typeface="975 朦胧黑体" panose="020B0500000000000000" pitchFamily="34" charset="-122"/>
              </a:rPr>
              <a:t>——</a:t>
            </a:r>
            <a:r>
              <a:rPr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975 朦胧黑体" panose="020B0500000000000000" pitchFamily="34" charset="-122"/>
                <a:ea typeface="975 朦胧黑体" panose="020B0500000000000000" pitchFamily="34" charset="-122"/>
              </a:rPr>
              <a:t>包子本身客单价低</a:t>
            </a:r>
            <a:r>
              <a:rPr lang="en-US" altLang="zh-CN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975 朦胧黑体" panose="020B0500000000000000" pitchFamily="34" charset="-122"/>
                <a:ea typeface="975 朦胧黑体" panose="020B0500000000000000" pitchFamily="34" charset="-122"/>
              </a:rPr>
              <a:t>, </a:t>
            </a:r>
            <a:r>
              <a:rPr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975 朦胧黑体" panose="020B0500000000000000" pitchFamily="34" charset="-122"/>
                <a:ea typeface="975 朦胧黑体" panose="020B0500000000000000" pitchFamily="34" charset="-122"/>
              </a:rPr>
              <a:t>加上包子本身需要发酵</a:t>
            </a:r>
            <a:r>
              <a:rPr lang="en-US" altLang="zh-CN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975 朦胧黑体" panose="020B0500000000000000" pitchFamily="34" charset="-122"/>
                <a:ea typeface="975 朦胧黑体" panose="020B0500000000000000" pitchFamily="34" charset="-122"/>
              </a:rPr>
              <a:t>, </a:t>
            </a:r>
            <a:r>
              <a:rPr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975 朦胧黑体" panose="020B0500000000000000" pitchFamily="34" charset="-122"/>
                <a:ea typeface="975 朦胧黑体" panose="020B0500000000000000" pitchFamily="34" charset="-122"/>
              </a:rPr>
              <a:t>冷冻过后品质降低</a:t>
            </a:r>
            <a:r>
              <a:rPr lang="en-US" altLang="zh-CN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975 朦胧黑体" panose="020B0500000000000000" pitchFamily="34" charset="-122"/>
                <a:ea typeface="975 朦胧黑体" panose="020B0500000000000000" pitchFamily="34" charset="-122"/>
              </a:rPr>
              <a:t>, </a:t>
            </a:r>
            <a:r>
              <a:rPr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975 朦胧黑体" panose="020B0500000000000000" pitchFamily="34" charset="-122"/>
                <a:ea typeface="975 朦胧黑体" panose="020B0500000000000000" pitchFamily="34" charset="-122"/>
              </a:rPr>
              <a:t>单做包子很难生存</a:t>
            </a:r>
            <a:endParaRPr lang="en-US" altLang="zh-CN" sz="1100" dirty="0">
              <a:solidFill>
                <a:schemeClr val="tx1">
                  <a:lumMod val="50000"/>
                  <a:lumOff val="50000"/>
                </a:schemeClr>
              </a:solidFill>
              <a:latin typeface="975 朦胧黑体" panose="020B0500000000000000" pitchFamily="34" charset="-122"/>
              <a:ea typeface="975 朦胧黑体" panose="020B0500000000000000" pitchFamily="34" charset="-122"/>
            </a:endParaRPr>
          </a:p>
          <a:p>
            <a:r>
              <a:rPr lang="zh-CN" altLang="en-US" sz="1100" dirty="0">
                <a:solidFill>
                  <a:schemeClr val="accent6">
                    <a:lumMod val="60000"/>
                    <a:lumOff val="40000"/>
                  </a:schemeClr>
                </a:solidFill>
                <a:latin typeface="975 朦胧黑体" panose="020B0500000000000000" pitchFamily="34" charset="-122"/>
                <a:ea typeface="975 朦胧黑体" panose="020B0500000000000000" pitchFamily="34" charset="-122"/>
              </a:rPr>
              <a:t>解决方案</a:t>
            </a:r>
            <a:r>
              <a:rPr lang="en-US" altLang="zh-CN" sz="1100" dirty="0">
                <a:solidFill>
                  <a:schemeClr val="accent6">
                    <a:lumMod val="60000"/>
                    <a:lumOff val="40000"/>
                  </a:schemeClr>
                </a:solidFill>
                <a:latin typeface="975 朦胧黑体" panose="020B0500000000000000" pitchFamily="34" charset="-122"/>
                <a:ea typeface="975 朦胧黑体" panose="020B0500000000000000" pitchFamily="34" charset="-122"/>
              </a:rPr>
              <a:t>&gt;&gt;</a:t>
            </a:r>
          </a:p>
          <a:p>
            <a:r>
              <a:rPr lang="en-US" altLang="zh-CN" sz="1100" dirty="0">
                <a:solidFill>
                  <a:schemeClr val="accent6">
                    <a:lumMod val="60000"/>
                    <a:lumOff val="40000"/>
                  </a:schemeClr>
                </a:solidFill>
                <a:latin typeface="975 朦胧黑体" panose="020B0500000000000000" pitchFamily="34" charset="-122"/>
                <a:ea typeface="975 朦胧黑体" panose="020B0500000000000000" pitchFamily="34" charset="-122"/>
              </a:rPr>
              <a:t>1. </a:t>
            </a:r>
            <a:r>
              <a:rPr lang="zh-CN" altLang="en-US" sz="1100" dirty="0">
                <a:solidFill>
                  <a:schemeClr val="accent6">
                    <a:lumMod val="60000"/>
                    <a:lumOff val="40000"/>
                  </a:schemeClr>
                </a:solidFill>
                <a:latin typeface="975 朦胧黑体" panose="020B0500000000000000" pitchFamily="34" charset="-122"/>
                <a:ea typeface="975 朦胧黑体" panose="020B0500000000000000" pitchFamily="34" charset="-122"/>
              </a:rPr>
              <a:t>保持产品创新</a:t>
            </a:r>
            <a:r>
              <a:rPr lang="en-US" altLang="zh-CN" sz="1100" dirty="0">
                <a:solidFill>
                  <a:schemeClr val="accent6">
                    <a:lumMod val="60000"/>
                    <a:lumOff val="40000"/>
                  </a:schemeClr>
                </a:solidFill>
                <a:latin typeface="975 朦胧黑体" panose="020B0500000000000000" pitchFamily="34" charset="-122"/>
                <a:ea typeface="975 朦胧黑体" panose="020B0500000000000000" pitchFamily="34" charset="-122"/>
              </a:rPr>
              <a:t>, </a:t>
            </a:r>
            <a:r>
              <a:rPr lang="zh-CN" altLang="en-US" sz="1100" dirty="0">
                <a:solidFill>
                  <a:schemeClr val="accent6">
                    <a:lumMod val="60000"/>
                    <a:lumOff val="40000"/>
                  </a:schemeClr>
                </a:solidFill>
                <a:latin typeface="975 朦胧黑体" panose="020B0500000000000000" pitchFamily="34" charset="-122"/>
                <a:ea typeface="975 朦胧黑体" panose="020B0500000000000000" pitchFamily="34" charset="-122"/>
              </a:rPr>
              <a:t>推出</a:t>
            </a:r>
            <a:r>
              <a:rPr lang="en-US" altLang="zh-CN" sz="1100" dirty="0">
                <a:solidFill>
                  <a:schemeClr val="accent6">
                    <a:lumMod val="60000"/>
                    <a:lumOff val="40000"/>
                  </a:schemeClr>
                </a:solidFill>
                <a:latin typeface="975 朦胧黑体" panose="020B0500000000000000" pitchFamily="34" charset="-122"/>
                <a:ea typeface="975 朦胧黑体" panose="020B0500000000000000" pitchFamily="34" charset="-122"/>
              </a:rPr>
              <a:t>”5</a:t>
            </a:r>
            <a:r>
              <a:rPr lang="zh-CN" altLang="en-US" sz="1100" dirty="0">
                <a:solidFill>
                  <a:schemeClr val="accent6">
                    <a:lumMod val="60000"/>
                    <a:lumOff val="40000"/>
                  </a:schemeClr>
                </a:solidFill>
                <a:latin typeface="975 朦胧黑体" panose="020B0500000000000000" pitchFamily="34" charset="-122"/>
                <a:ea typeface="975 朦胧黑体" panose="020B0500000000000000" pitchFamily="34" charset="-122"/>
              </a:rPr>
              <a:t>款明星产品</a:t>
            </a:r>
            <a:r>
              <a:rPr lang="en-US" altLang="zh-CN" sz="1100" dirty="0">
                <a:solidFill>
                  <a:schemeClr val="accent6">
                    <a:lumMod val="60000"/>
                    <a:lumOff val="40000"/>
                  </a:schemeClr>
                </a:solidFill>
                <a:latin typeface="975 朦胧黑体" panose="020B0500000000000000" pitchFamily="34" charset="-122"/>
                <a:ea typeface="975 朦胧黑体" panose="020B0500000000000000" pitchFamily="34" charset="-122"/>
              </a:rPr>
              <a:t>+1</a:t>
            </a:r>
            <a:r>
              <a:rPr lang="zh-CN" altLang="en-US" sz="1100" dirty="0">
                <a:solidFill>
                  <a:schemeClr val="accent6">
                    <a:lumMod val="60000"/>
                    <a:lumOff val="40000"/>
                  </a:schemeClr>
                </a:solidFill>
                <a:latin typeface="975 朦胧黑体" panose="020B0500000000000000" pitchFamily="34" charset="-122"/>
                <a:ea typeface="975 朦胧黑体" panose="020B0500000000000000" pitchFamily="34" charset="-122"/>
              </a:rPr>
              <a:t>款新品</a:t>
            </a:r>
            <a:r>
              <a:rPr lang="en-US" altLang="zh-CN" sz="1100" dirty="0">
                <a:solidFill>
                  <a:schemeClr val="accent6">
                    <a:lumMod val="60000"/>
                    <a:lumOff val="40000"/>
                  </a:schemeClr>
                </a:solidFill>
                <a:latin typeface="975 朦胧黑体" panose="020B0500000000000000" pitchFamily="34" charset="-122"/>
                <a:ea typeface="975 朦胧黑体" panose="020B0500000000000000" pitchFamily="34" charset="-122"/>
              </a:rPr>
              <a:t>”</a:t>
            </a:r>
            <a:r>
              <a:rPr lang="zh-CN" altLang="en-US" sz="1100" dirty="0">
                <a:solidFill>
                  <a:schemeClr val="accent6">
                    <a:lumMod val="60000"/>
                    <a:lumOff val="40000"/>
                  </a:schemeClr>
                </a:solidFill>
                <a:latin typeface="975 朦胧黑体" panose="020B0500000000000000" pitchFamily="34" charset="-122"/>
                <a:ea typeface="975 朦胧黑体" panose="020B0500000000000000" pitchFamily="34" charset="-122"/>
              </a:rPr>
              <a:t>的模式</a:t>
            </a:r>
            <a:r>
              <a:rPr lang="en-US" altLang="zh-CN" sz="1100" dirty="0">
                <a:solidFill>
                  <a:schemeClr val="accent6">
                    <a:lumMod val="60000"/>
                    <a:lumOff val="40000"/>
                  </a:schemeClr>
                </a:solidFill>
                <a:latin typeface="975 朦胧黑体" panose="020B0500000000000000" pitchFamily="34" charset="-122"/>
                <a:ea typeface="975 朦胧黑体" panose="020B0500000000000000" pitchFamily="34" charset="-122"/>
              </a:rPr>
              <a:t>,</a:t>
            </a:r>
            <a:r>
              <a:rPr lang="zh-CN" altLang="en-US" sz="1100" dirty="0">
                <a:solidFill>
                  <a:schemeClr val="accent6">
                    <a:lumMod val="60000"/>
                    <a:lumOff val="40000"/>
                  </a:schemeClr>
                </a:solidFill>
                <a:latin typeface="975 朦胧黑体" panose="020B0500000000000000" pitchFamily="34" charset="-122"/>
                <a:ea typeface="975 朦胧黑体" panose="020B0500000000000000" pitchFamily="34" charset="-122"/>
              </a:rPr>
              <a:t>根据时令、季节推出新的产品</a:t>
            </a:r>
            <a:r>
              <a:rPr lang="en-US" altLang="zh-CN" sz="1100" dirty="0">
                <a:solidFill>
                  <a:schemeClr val="accent6">
                    <a:lumMod val="60000"/>
                    <a:lumOff val="40000"/>
                  </a:schemeClr>
                </a:solidFill>
                <a:latin typeface="975 朦胧黑体" panose="020B0500000000000000" pitchFamily="34" charset="-122"/>
                <a:ea typeface="975 朦胧黑体" panose="020B0500000000000000" pitchFamily="34" charset="-122"/>
              </a:rPr>
              <a:t>,</a:t>
            </a:r>
            <a:r>
              <a:rPr lang="zh-CN" altLang="en-US" sz="1100" dirty="0">
                <a:solidFill>
                  <a:schemeClr val="accent6">
                    <a:lumMod val="60000"/>
                    <a:lumOff val="40000"/>
                  </a:schemeClr>
                </a:solidFill>
                <a:latin typeface="975 朦胧黑体" panose="020B0500000000000000" pitchFamily="34" charset="-122"/>
                <a:ea typeface="975 朦胧黑体" panose="020B0500000000000000" pitchFamily="34" charset="-122"/>
              </a:rPr>
              <a:t>满足客户口味和好奇心</a:t>
            </a:r>
            <a:endParaRPr lang="en-US" altLang="zh-CN" sz="1100" dirty="0">
              <a:solidFill>
                <a:schemeClr val="accent6">
                  <a:lumMod val="60000"/>
                  <a:lumOff val="40000"/>
                </a:schemeClr>
              </a:solidFill>
              <a:latin typeface="975 朦胧黑体" panose="020B0500000000000000" pitchFamily="34" charset="-122"/>
              <a:ea typeface="975 朦胧黑体" panose="020B0500000000000000" pitchFamily="34" charset="-122"/>
            </a:endParaRPr>
          </a:p>
          <a:p>
            <a:r>
              <a:rPr lang="en-US" altLang="zh-CN" sz="1100" dirty="0">
                <a:solidFill>
                  <a:schemeClr val="accent6">
                    <a:lumMod val="60000"/>
                    <a:lumOff val="40000"/>
                  </a:schemeClr>
                </a:solidFill>
                <a:latin typeface="975 朦胧黑体" panose="020B0500000000000000" pitchFamily="34" charset="-122"/>
                <a:ea typeface="975 朦胧黑体" panose="020B0500000000000000" pitchFamily="34" charset="-122"/>
              </a:rPr>
              <a:t>2. </a:t>
            </a:r>
            <a:r>
              <a:rPr lang="zh-CN" altLang="en-US" sz="1100" dirty="0">
                <a:solidFill>
                  <a:schemeClr val="accent6">
                    <a:lumMod val="60000"/>
                    <a:lumOff val="40000"/>
                  </a:schemeClr>
                </a:solidFill>
                <a:latin typeface="975 朦胧黑体" panose="020B0500000000000000" pitchFamily="34" charset="-122"/>
                <a:ea typeface="975 朦胧黑体" panose="020B0500000000000000" pitchFamily="34" charset="-122"/>
              </a:rPr>
              <a:t>产品外延</a:t>
            </a:r>
            <a:r>
              <a:rPr lang="en-US" altLang="zh-CN" sz="1100" dirty="0">
                <a:solidFill>
                  <a:schemeClr val="accent6">
                    <a:lumMod val="60000"/>
                    <a:lumOff val="40000"/>
                  </a:schemeClr>
                </a:solidFill>
                <a:latin typeface="975 朦胧黑体" panose="020B0500000000000000" pitchFamily="34" charset="-122"/>
                <a:ea typeface="975 朦胧黑体" panose="020B0500000000000000" pitchFamily="34" charset="-122"/>
              </a:rPr>
              <a:t>, </a:t>
            </a:r>
            <a:r>
              <a:rPr lang="zh-CN" altLang="en-US" sz="1100" dirty="0">
                <a:solidFill>
                  <a:schemeClr val="accent6">
                    <a:lumMod val="60000"/>
                    <a:lumOff val="40000"/>
                  </a:schemeClr>
                </a:solidFill>
                <a:latin typeface="975 朦胧黑体" panose="020B0500000000000000" pitchFamily="34" charset="-122"/>
                <a:ea typeface="975 朦胧黑体" panose="020B0500000000000000" pitchFamily="34" charset="-122"/>
              </a:rPr>
              <a:t>粥、烧麦、各类卷包都可以作为菜单的拓展</a:t>
            </a:r>
            <a:endParaRPr lang="en-US" altLang="zh-CN" sz="1100" dirty="0">
              <a:solidFill>
                <a:schemeClr val="accent6">
                  <a:lumMod val="60000"/>
                  <a:lumOff val="40000"/>
                </a:schemeClr>
              </a:solidFill>
              <a:latin typeface="975 朦胧黑体" panose="020B0500000000000000" pitchFamily="34" charset="-122"/>
              <a:ea typeface="975 朦胧黑体" panose="020B0500000000000000" pitchFamily="34" charset="-122"/>
            </a:endParaRPr>
          </a:p>
          <a:p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  <a:latin typeface="975 朦胧黑体" panose="020B0500000000000000" pitchFamily="34" charset="-122"/>
              <a:ea typeface="975 朦胧黑体" panose="020B0500000000000000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975 朦胧黑体" panose="020B0500000000000000" pitchFamily="34" charset="-122"/>
                <a:ea typeface="975 朦胧黑体" panose="020B0500000000000000" pitchFamily="34" charset="-122"/>
              </a:rPr>
              <a:t>品控、经营、客户体验难以保持一致</a:t>
            </a:r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  <a:latin typeface="975 朦胧黑体" panose="020B0500000000000000" pitchFamily="34" charset="-122"/>
              <a:ea typeface="975 朦胧黑体" panose="020B0500000000000000" pitchFamily="34" charset="-122"/>
            </a:endParaRPr>
          </a:p>
          <a:p>
            <a:r>
              <a:rPr lang="en-US" altLang="zh-CN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975 朦胧黑体" panose="020B0500000000000000" pitchFamily="34" charset="-122"/>
                <a:ea typeface="975 朦胧黑体" panose="020B0500000000000000" pitchFamily="34" charset="-122"/>
              </a:rPr>
              <a:t>——</a:t>
            </a:r>
            <a:r>
              <a:rPr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975 朦胧黑体" panose="020B0500000000000000" pitchFamily="34" charset="-122"/>
                <a:ea typeface="975 朦胧黑体" panose="020B0500000000000000" pitchFamily="34" charset="-122"/>
              </a:rPr>
              <a:t>连锁店的共性问题</a:t>
            </a:r>
            <a:r>
              <a:rPr lang="en-US" altLang="zh-CN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975 朦胧黑体" panose="020B0500000000000000" pitchFamily="34" charset="-122"/>
                <a:ea typeface="975 朦胧黑体" panose="020B0500000000000000" pitchFamily="34" charset="-122"/>
              </a:rPr>
              <a:t>: </a:t>
            </a:r>
            <a:r>
              <a:rPr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975 朦胧黑体" panose="020B0500000000000000" pitchFamily="34" charset="-122"/>
                <a:ea typeface="975 朦胧黑体" panose="020B0500000000000000" pitchFamily="34" charset="-122"/>
              </a:rPr>
              <a:t>人才建设、产品质量控制、品牌维护等</a:t>
            </a:r>
            <a:endParaRPr lang="en-US" altLang="zh-CN" sz="1100" dirty="0">
              <a:solidFill>
                <a:schemeClr val="tx1">
                  <a:lumMod val="50000"/>
                  <a:lumOff val="50000"/>
                </a:schemeClr>
              </a:solidFill>
              <a:latin typeface="975 朦胧黑体" panose="020B0500000000000000" pitchFamily="34" charset="-122"/>
              <a:ea typeface="975 朦胧黑体" panose="020B0500000000000000" pitchFamily="34" charset="-122"/>
            </a:endParaRPr>
          </a:p>
          <a:p>
            <a:r>
              <a:rPr lang="zh-CN" altLang="en-US" sz="1100" dirty="0">
                <a:solidFill>
                  <a:schemeClr val="accent6">
                    <a:lumMod val="60000"/>
                    <a:lumOff val="40000"/>
                  </a:schemeClr>
                </a:solidFill>
                <a:latin typeface="975 朦胧黑体" panose="020B0500000000000000" pitchFamily="34" charset="-122"/>
                <a:ea typeface="975 朦胧黑体" panose="020B0500000000000000" pitchFamily="34" charset="-122"/>
              </a:rPr>
              <a:t>解决方案</a:t>
            </a:r>
            <a:r>
              <a:rPr lang="en-US" altLang="zh-CN" sz="1100" dirty="0">
                <a:solidFill>
                  <a:schemeClr val="accent6">
                    <a:lumMod val="60000"/>
                    <a:lumOff val="40000"/>
                  </a:schemeClr>
                </a:solidFill>
                <a:latin typeface="975 朦胧黑体" panose="020B0500000000000000" pitchFamily="34" charset="-122"/>
                <a:ea typeface="975 朦胧黑体" panose="020B0500000000000000" pitchFamily="34" charset="-122"/>
              </a:rPr>
              <a:t>&gt;&gt;</a:t>
            </a:r>
          </a:p>
          <a:p>
            <a:r>
              <a:rPr lang="zh-CN" altLang="en-US" sz="1100" dirty="0">
                <a:solidFill>
                  <a:schemeClr val="accent6">
                    <a:lumMod val="60000"/>
                    <a:lumOff val="40000"/>
                  </a:schemeClr>
                </a:solidFill>
                <a:latin typeface="975 朦胧黑体" panose="020B0500000000000000" pitchFamily="34" charset="-122"/>
                <a:ea typeface="975 朦胧黑体" panose="020B0500000000000000" pitchFamily="34" charset="-122"/>
              </a:rPr>
              <a:t>制定产品的标准化制作流程</a:t>
            </a:r>
            <a:r>
              <a:rPr lang="en-US" altLang="zh-CN" sz="1100" dirty="0">
                <a:solidFill>
                  <a:schemeClr val="accent6">
                    <a:lumMod val="60000"/>
                    <a:lumOff val="40000"/>
                  </a:schemeClr>
                </a:solidFill>
                <a:latin typeface="975 朦胧黑体" panose="020B0500000000000000" pitchFamily="34" charset="-122"/>
                <a:ea typeface="975 朦胧黑体" panose="020B0500000000000000" pitchFamily="34" charset="-122"/>
              </a:rPr>
              <a:t>, </a:t>
            </a:r>
            <a:r>
              <a:rPr lang="zh-CN" altLang="en-US" sz="1100" dirty="0">
                <a:solidFill>
                  <a:schemeClr val="accent6">
                    <a:lumMod val="60000"/>
                    <a:lumOff val="40000"/>
                  </a:schemeClr>
                </a:solidFill>
                <a:latin typeface="975 朦胧黑体" panose="020B0500000000000000" pitchFamily="34" charset="-122"/>
                <a:ea typeface="975 朦胧黑体" panose="020B0500000000000000" pitchFamily="34" charset="-122"/>
              </a:rPr>
              <a:t>员工培训</a:t>
            </a:r>
            <a:r>
              <a:rPr lang="en-US" altLang="zh-CN" sz="1100" dirty="0">
                <a:solidFill>
                  <a:schemeClr val="accent6">
                    <a:lumMod val="60000"/>
                    <a:lumOff val="40000"/>
                  </a:schemeClr>
                </a:solidFill>
                <a:latin typeface="975 朦胧黑体" panose="020B0500000000000000" pitchFamily="34" charset="-122"/>
                <a:ea typeface="975 朦胧黑体" panose="020B0500000000000000" pitchFamily="34" charset="-122"/>
              </a:rPr>
              <a:t>, </a:t>
            </a:r>
            <a:r>
              <a:rPr lang="zh-CN" altLang="en-US" sz="1100" dirty="0">
                <a:solidFill>
                  <a:schemeClr val="accent6">
                    <a:lumMod val="60000"/>
                    <a:lumOff val="40000"/>
                  </a:schemeClr>
                </a:solidFill>
                <a:latin typeface="975 朦胧黑体" panose="020B0500000000000000" pitchFamily="34" charset="-122"/>
                <a:ea typeface="975 朦胧黑体" panose="020B0500000000000000" pitchFamily="34" charset="-122"/>
              </a:rPr>
              <a:t>供应商的质量把控</a:t>
            </a:r>
            <a:endParaRPr lang="en-US" altLang="zh-CN" sz="1100" dirty="0">
              <a:solidFill>
                <a:schemeClr val="accent6">
                  <a:lumMod val="60000"/>
                  <a:lumOff val="40000"/>
                </a:schemeClr>
              </a:solidFill>
              <a:latin typeface="975 朦胧黑体" panose="020B0500000000000000" pitchFamily="34" charset="-122"/>
              <a:ea typeface="975 朦胧黑体" panose="020B0500000000000000" pitchFamily="34" charset="-122"/>
            </a:endParaRPr>
          </a:p>
          <a:p>
            <a:endParaRPr lang="en-US" altLang="zh-CN" sz="1100" dirty="0">
              <a:solidFill>
                <a:schemeClr val="tx1">
                  <a:lumMod val="50000"/>
                  <a:lumOff val="50000"/>
                </a:schemeClr>
              </a:solidFill>
              <a:latin typeface="975 朦胧黑体" panose="020B0500000000000000" pitchFamily="34" charset="-122"/>
              <a:ea typeface="975 朦胧黑体" panose="020B0500000000000000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975 朦胧黑体" panose="020B0500000000000000" pitchFamily="34" charset="-122"/>
                <a:ea typeface="975 朦胧黑体" panose="020B0500000000000000" pitchFamily="34" charset="-122"/>
              </a:rPr>
              <a:t>消费者对于包子的价值认知偏低</a:t>
            </a:r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  <a:latin typeface="975 朦胧黑体" panose="020B0500000000000000" pitchFamily="34" charset="-122"/>
              <a:ea typeface="975 朦胧黑体" panose="020B0500000000000000" pitchFamily="34" charset="-122"/>
            </a:endParaRPr>
          </a:p>
          <a:p>
            <a:r>
              <a:rPr lang="zh-CN" altLang="en-US" sz="1100" dirty="0">
                <a:solidFill>
                  <a:schemeClr val="accent6">
                    <a:lumMod val="60000"/>
                    <a:lumOff val="40000"/>
                  </a:schemeClr>
                </a:solidFill>
                <a:latin typeface="975 朦胧黑体" panose="020B0500000000000000" pitchFamily="34" charset="-122"/>
                <a:ea typeface="975 朦胧黑体" panose="020B0500000000000000" pitchFamily="34" charset="-122"/>
              </a:rPr>
              <a:t>解决方案</a:t>
            </a:r>
            <a:r>
              <a:rPr lang="en-US" altLang="zh-CN" sz="1100" dirty="0">
                <a:solidFill>
                  <a:schemeClr val="accent6">
                    <a:lumMod val="60000"/>
                    <a:lumOff val="40000"/>
                  </a:schemeClr>
                </a:solidFill>
                <a:latin typeface="975 朦胧黑体" panose="020B0500000000000000" pitchFamily="34" charset="-122"/>
                <a:ea typeface="975 朦胧黑体" panose="020B0500000000000000" pitchFamily="34" charset="-122"/>
              </a:rPr>
              <a:t>&gt;&gt;</a:t>
            </a:r>
          </a:p>
          <a:p>
            <a:r>
              <a:rPr lang="zh-CN" altLang="en-US" sz="1100" dirty="0">
                <a:solidFill>
                  <a:schemeClr val="accent6">
                    <a:lumMod val="60000"/>
                    <a:lumOff val="40000"/>
                  </a:schemeClr>
                </a:solidFill>
                <a:latin typeface="975 朦胧黑体" panose="020B0500000000000000" pitchFamily="34" charset="-122"/>
                <a:ea typeface="975 朦胧黑体" panose="020B0500000000000000" pitchFamily="34" charset="-122"/>
              </a:rPr>
              <a:t>通过门店装修、包装设计、优质服务等手段树立高端的包子品牌形象</a:t>
            </a:r>
            <a:endParaRPr lang="en-US" altLang="zh-CN" sz="1100" dirty="0">
              <a:solidFill>
                <a:schemeClr val="accent6">
                  <a:lumMod val="60000"/>
                  <a:lumOff val="40000"/>
                </a:schemeClr>
              </a:solidFill>
              <a:latin typeface="975 朦胧黑体" panose="020B0500000000000000" pitchFamily="34" charset="-122"/>
              <a:ea typeface="975 朦胧黑体" panose="020B0500000000000000" pitchFamily="34" charset="-122"/>
            </a:endParaRPr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A38A0BB6-657D-EDB0-2B14-958165ACF5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2141" y="2778259"/>
            <a:ext cx="3512523" cy="1975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B32794E-B26F-C35D-536B-77BE0F5E56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2141" y="1734620"/>
            <a:ext cx="3540944" cy="1029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F8AD932-9B73-B262-4A37-87928C099C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2142" y="4768607"/>
            <a:ext cx="3512522" cy="1718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DA3EF455-0045-E01A-C4B1-202A1CEAFD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5" t="19894" r="2244" b="20379"/>
          <a:stretch/>
        </p:blipFill>
        <p:spPr bwMode="auto">
          <a:xfrm>
            <a:off x="552041" y="4768608"/>
            <a:ext cx="4884822" cy="1718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6EE0B501-1D9A-C71B-D2D9-F9AF41E731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5285" y="4789267"/>
            <a:ext cx="2618433" cy="1697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17177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0DECB35F-D4A8-734E-F617-6EF06672FF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7D030989-23D1-99BD-D3E0-23A65AA149B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3C4D8FB-BBE4-7920-F08A-CF5B7CA75A34}"/>
              </a:ext>
            </a:extLst>
          </p:cNvPr>
          <p:cNvSpPr txBox="1"/>
          <p:nvPr/>
        </p:nvSpPr>
        <p:spPr>
          <a:xfrm>
            <a:off x="5694121" y="1828799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solidFill>
                  <a:schemeClr val="bg1"/>
                </a:solidFill>
                <a:latin typeface="包图小白体" panose="02010601030101010101" pitchFamily="2" charset="-122"/>
                <a:ea typeface="包图小白体" panose="02010601030101010101" pitchFamily="2" charset="-122"/>
              </a:rPr>
              <a:t>图易</a:t>
            </a:r>
            <a:endParaRPr lang="en-US" altLang="zh-CN" sz="3600" dirty="0">
              <a:solidFill>
                <a:schemeClr val="bg1"/>
              </a:solidFill>
              <a:latin typeface="包图小白体" panose="02010601030101010101" pitchFamily="2" charset="-122"/>
              <a:ea typeface="包图小白体" panose="02010601030101010101" pitchFamily="2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ABB042A2-88F2-3DE6-8B1E-BEF3AE4752B7}"/>
              </a:ext>
            </a:extLst>
          </p:cNvPr>
          <p:cNvSpPr txBox="1"/>
          <p:nvPr/>
        </p:nvSpPr>
        <p:spPr>
          <a:xfrm>
            <a:off x="5694121" y="2385900"/>
            <a:ext cx="1170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>
                <a:solidFill>
                  <a:schemeClr val="bg1"/>
                </a:solidFill>
                <a:latin typeface="07NikumaruFont" panose="02000900000000000000" pitchFamily="50" charset="-128"/>
                <a:ea typeface="07NikumaruFont" panose="02000900000000000000" pitchFamily="50" charset="-128"/>
              </a:rPr>
              <a:t>EasyToy</a:t>
            </a:r>
            <a:endParaRPr lang="zh-CN" altLang="en-US" dirty="0">
              <a:solidFill>
                <a:schemeClr val="bg1"/>
              </a:solidFill>
              <a:latin typeface="07NikumaruFont" panose="02000900000000000000" pitchFamily="50" charset="-128"/>
              <a:ea typeface="07NikumaruFont" panose="02000900000000000000" pitchFamily="50" charset="-128"/>
            </a:endParaRPr>
          </a:p>
        </p:txBody>
      </p:sp>
      <p:pic>
        <p:nvPicPr>
          <p:cNvPr id="16" name="图形 15">
            <a:extLst>
              <a:ext uri="{FF2B5EF4-FFF2-40B4-BE49-F238E27FC236}">
                <a16:creationId xmlns:a16="http://schemas.microsoft.com/office/drawing/2014/main" id="{B22670D4-A744-59B3-C3A1-F4A93830FE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41621" y="1828799"/>
            <a:ext cx="926433" cy="926433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65431494-BD65-DF04-2DCD-D1202FEE4970}"/>
              </a:ext>
            </a:extLst>
          </p:cNvPr>
          <p:cNvSpPr txBox="1"/>
          <p:nvPr/>
        </p:nvSpPr>
        <p:spPr>
          <a:xfrm>
            <a:off x="2413575" y="3032231"/>
            <a:ext cx="7731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包图小白体" panose="02010601030101010101" pitchFamily="2" charset="-122"/>
                <a:ea typeface="包图小白体" panose="02010601030101010101" pitchFamily="2" charset="-122"/>
              </a:rPr>
              <a:t>一 </a:t>
            </a:r>
            <a:r>
              <a:rPr lang="en-US" altLang="zh-CN" sz="2400" dirty="0">
                <a:solidFill>
                  <a:schemeClr val="bg1"/>
                </a:solidFill>
                <a:latin typeface="包图小白体" panose="02010601030101010101" pitchFamily="2" charset="-122"/>
                <a:ea typeface="包图小白体" panose="02010601030101010101" pitchFamily="2" charset="-122"/>
              </a:rPr>
              <a:t> </a:t>
            </a:r>
            <a:r>
              <a:rPr lang="zh-CN" altLang="en-US" sz="2400" dirty="0">
                <a:solidFill>
                  <a:schemeClr val="bg1"/>
                </a:solidFill>
                <a:latin typeface="包图小白体" panose="02010601030101010101" pitchFamily="2" charset="-122"/>
                <a:ea typeface="包图小白体" panose="02010601030101010101" pitchFamily="2" charset="-122"/>
              </a:rPr>
              <a:t>打 造 国 内 最 大 的 毛 绒 玩 具 创 意 众 包 平 台  一</a:t>
            </a:r>
          </a:p>
        </p:txBody>
      </p:sp>
    </p:spTree>
    <p:extLst>
      <p:ext uri="{BB962C8B-B14F-4D97-AF65-F5344CB8AC3E}">
        <p14:creationId xmlns:p14="http://schemas.microsoft.com/office/powerpoint/2010/main" val="15237378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311632E-FC49-9DE8-B4BB-47C55085D9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128" y="1721011"/>
            <a:ext cx="10665744" cy="470686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23E73E3B-737E-963E-BD06-4B977C27E1DF}"/>
              </a:ext>
            </a:extLst>
          </p:cNvPr>
          <p:cNvSpPr txBox="1"/>
          <p:nvPr/>
        </p:nvSpPr>
        <p:spPr>
          <a:xfrm>
            <a:off x="3573820" y="479432"/>
            <a:ext cx="1647885" cy="42261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</a:lstStyle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975 朦胧黑体" panose="020B0500000000000000" pitchFamily="34" charset="-122"/>
                <a:ea typeface="975 朦胧黑体" panose="020B0500000000000000" pitchFamily="34" charset="-122"/>
              </a:rPr>
              <a:t>TOYCAD.COM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975 朦胧黑体" panose="020B0500000000000000" pitchFamily="34" charset="-122"/>
              <a:ea typeface="975 朦胧黑体" panose="020B0500000000000000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A34C511-14E2-73AB-8B6A-26D787689EA4}"/>
              </a:ext>
            </a:extLst>
          </p:cNvPr>
          <p:cNvSpPr txBox="1"/>
          <p:nvPr/>
        </p:nvSpPr>
        <p:spPr>
          <a:xfrm>
            <a:off x="3196830" y="885485"/>
            <a:ext cx="2401866" cy="4639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</a:lstStyle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accent2">
                    <a:lumMod val="75000"/>
                  </a:schemeClr>
                </a:solidFill>
                <a:latin typeface="975 朦胧黑体" panose="020B0500000000000000" pitchFamily="34" charset="-122"/>
                <a:ea typeface="975 朦胧黑体" panose="020B0500000000000000" pitchFamily="34" charset="-122"/>
              </a:rPr>
              <a:t>玩 具 设 计 众 包 平 台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B9DA9A1-EFDF-F4C0-880B-FCFC1779A951}"/>
              </a:ext>
            </a:extLst>
          </p:cNvPr>
          <p:cNvSpPr txBox="1"/>
          <p:nvPr/>
        </p:nvSpPr>
        <p:spPr>
          <a:xfrm>
            <a:off x="8001440" y="1721011"/>
            <a:ext cx="3300223" cy="50520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</a:lstStyle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975 朦胧黑体" panose="020B0500000000000000" pitchFamily="34" charset="-122"/>
                <a:ea typeface="975 朦胧黑体" panose="020B0500000000000000" pitchFamily="34" charset="-122"/>
              </a:rPr>
              <a:t>连 接 客 户 </a:t>
            </a:r>
            <a:r>
              <a:rPr lang="en-US" altLang="zh-C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975 朦胧黑体" panose="020B0500000000000000" pitchFamily="34" charset="-122"/>
                <a:ea typeface="975 朦胧黑体" panose="020B0500000000000000" pitchFamily="34" charset="-122"/>
              </a:rPr>
              <a:t>&amp; </a:t>
            </a:r>
            <a:r>
              <a:rPr lang="zh-CN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975 朦胧黑体" panose="020B0500000000000000" pitchFamily="34" charset="-122"/>
                <a:ea typeface="975 朦胧黑体" panose="020B0500000000000000" pitchFamily="34" charset="-122"/>
              </a:rPr>
              <a:t>设 计 师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57E6498-BADA-3AAF-099E-9B01890DF108}"/>
              </a:ext>
            </a:extLst>
          </p:cNvPr>
          <p:cNvSpPr txBox="1"/>
          <p:nvPr/>
        </p:nvSpPr>
        <p:spPr>
          <a:xfrm>
            <a:off x="8001441" y="2184921"/>
            <a:ext cx="2401866" cy="50520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</a:lstStyle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975 朦胧黑体" panose="020B0500000000000000" pitchFamily="34" charset="-122"/>
                <a:ea typeface="975 朦胧黑体" panose="020B0500000000000000" pitchFamily="34" charset="-122"/>
              </a:rPr>
              <a:t>在 线 获 取 创 意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4A04A7C-80B2-E355-2F09-B0E039069E45}"/>
              </a:ext>
            </a:extLst>
          </p:cNvPr>
          <p:cNvSpPr txBox="1"/>
          <p:nvPr/>
        </p:nvSpPr>
        <p:spPr>
          <a:xfrm>
            <a:off x="8001441" y="2648831"/>
            <a:ext cx="2401866" cy="50520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</a:lstStyle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975 朦胧黑体" panose="020B0500000000000000" pitchFamily="34" charset="-122"/>
                <a:ea typeface="975 朦胧黑体" panose="020B0500000000000000" pitchFamily="34" charset="-122"/>
              </a:rPr>
              <a:t>降 低 设 计 门 槛</a:t>
            </a:r>
          </a:p>
        </p:txBody>
      </p:sp>
    </p:spTree>
    <p:extLst>
      <p:ext uri="{BB962C8B-B14F-4D97-AF65-F5344CB8AC3E}">
        <p14:creationId xmlns:p14="http://schemas.microsoft.com/office/powerpoint/2010/main" val="39512461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2">
            <a:extLst>
              <a:ext uri="{FF2B5EF4-FFF2-40B4-BE49-F238E27FC236}">
                <a16:creationId xmlns:a16="http://schemas.microsoft.com/office/drawing/2014/main" id="{0206B325-AF10-850B-6D20-A951DAC724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9" t="1351" r="641" b="1083"/>
          <a:stretch/>
        </p:blipFill>
        <p:spPr bwMode="auto">
          <a:xfrm>
            <a:off x="1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ED3043D6-6FAC-BF3E-56F5-1F222D18CEEC}"/>
              </a:ext>
            </a:extLst>
          </p:cNvPr>
          <p:cNvSpPr/>
          <p:nvPr/>
        </p:nvSpPr>
        <p:spPr>
          <a:xfrm>
            <a:off x="221019" y="0"/>
            <a:ext cx="1639865" cy="90273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BF28858-0C07-CF58-0907-61D2B3C420F9}"/>
              </a:ext>
            </a:extLst>
          </p:cNvPr>
          <p:cNvSpPr txBox="1"/>
          <p:nvPr/>
        </p:nvSpPr>
        <p:spPr>
          <a:xfrm>
            <a:off x="435657" y="203127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975 朦胧黑体" panose="020B0500000000000000" pitchFamily="34" charset="-122"/>
                <a:ea typeface="975 朦胧黑体" panose="020B0500000000000000" pitchFamily="34" charset="-122"/>
              </a:rPr>
              <a:t>行业背景</a:t>
            </a: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86F5DB1E-736B-0D92-EBBD-5C432306DE21}"/>
              </a:ext>
            </a:extLst>
          </p:cNvPr>
          <p:cNvCxnSpPr/>
          <p:nvPr/>
        </p:nvCxnSpPr>
        <p:spPr>
          <a:xfrm>
            <a:off x="577516" y="112295"/>
            <a:ext cx="89033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C49C3C92-DF82-BC63-0D25-8F8F91884F3B}"/>
              </a:ext>
            </a:extLst>
          </p:cNvPr>
          <p:cNvSpPr txBox="1"/>
          <p:nvPr/>
        </p:nvSpPr>
        <p:spPr>
          <a:xfrm>
            <a:off x="354705" y="495010"/>
            <a:ext cx="1372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Background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F4CB05A-22E7-D88D-E917-646B1C2159F0}"/>
              </a:ext>
            </a:extLst>
          </p:cNvPr>
          <p:cNvSpPr txBox="1"/>
          <p:nvPr/>
        </p:nvSpPr>
        <p:spPr>
          <a:xfrm>
            <a:off x="221019" y="1413495"/>
            <a:ext cx="6442996" cy="70448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</a:lstStyle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975 朦胧黑体" panose="020B0500000000000000" pitchFamily="34" charset="-122"/>
                <a:ea typeface="975 朦胧黑体" panose="020B0500000000000000" pitchFamily="34" charset="-122"/>
              </a:rPr>
              <a:t>国内玩具产品主要包括毛绒玩具、积木玩具、电子玩具、公仔玩偶、木制玩具、金属玩具、皮制玩具、儿童汽车及其他杂项玩具，其中又</a:t>
            </a:r>
            <a:r>
              <a:rPr lang="zh-CN" altLang="en-US" sz="1400" dirty="0">
                <a:solidFill>
                  <a:schemeClr val="accent2">
                    <a:lumMod val="75000"/>
                  </a:schemeClr>
                </a:solidFill>
                <a:latin typeface="975 朦胧黑体" panose="020B0500000000000000" pitchFamily="34" charset="-122"/>
                <a:ea typeface="975 朦胧黑体" panose="020B0500000000000000" pitchFamily="34" charset="-122"/>
              </a:rPr>
              <a:t>以毛绒玩具最为畅销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975 朦胧黑体" panose="020B0500000000000000" pitchFamily="34" charset="-122"/>
                <a:ea typeface="975 朦胧黑体" panose="020B0500000000000000" pitchFamily="34" charset="-122"/>
              </a:rPr>
              <a:t>。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68FC6D2-3355-3C02-78BA-8F9E52F7BBDA}"/>
              </a:ext>
            </a:extLst>
          </p:cNvPr>
          <p:cNvSpPr txBox="1"/>
          <p:nvPr/>
        </p:nvSpPr>
        <p:spPr>
          <a:xfrm>
            <a:off x="248938" y="2545323"/>
            <a:ext cx="6442996" cy="18124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chemeClr val="accent2">
                    <a:lumMod val="75000"/>
                  </a:schemeClr>
                </a:solidFill>
                <a:latin typeface="975 朦胧黑体" panose="020B0500000000000000" pitchFamily="34" charset="-122"/>
                <a:ea typeface="975 朦胧黑体" panose="020B0500000000000000" pitchFamily="34" charset="-122"/>
              </a:rPr>
              <a:t>国内行业规模稳定增长</a:t>
            </a:r>
            <a:endParaRPr lang="en-US" altLang="zh-CN" sz="2000" b="1" dirty="0">
              <a:solidFill>
                <a:schemeClr val="accent2">
                  <a:lumMod val="75000"/>
                </a:schemeClr>
              </a:solidFill>
              <a:latin typeface="975 朦胧黑体" panose="020B0500000000000000" pitchFamily="34" charset="-122"/>
              <a:ea typeface="975 朦胧黑体" panose="020B05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975 朦胧黑体" panose="020B0500000000000000" pitchFamily="34" charset="-122"/>
                <a:ea typeface="975 朦胧黑体" panose="020B0500000000000000" pitchFamily="34" charset="-122"/>
              </a:rPr>
              <a:t>目前，我国毛绒玩具产地主要集中在江苏、广东、山东、河北等地。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975 朦胧黑体" panose="020B0500000000000000" pitchFamily="34" charset="-122"/>
                <a:ea typeface="975 朦胧黑体" panose="020B0500000000000000" pitchFamily="34" charset="-122"/>
              </a:rPr>
              <a:t>2016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975 朦胧黑体" panose="020B0500000000000000" pitchFamily="34" charset="-122"/>
                <a:ea typeface="975 朦胧黑体" panose="020B0500000000000000" pitchFamily="34" charset="-122"/>
              </a:rPr>
              <a:t>年我国毛绒玩具制造业企业数量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975 朦胧黑体" panose="020B0500000000000000" pitchFamily="34" charset="-122"/>
                <a:ea typeface="975 朦胧黑体" panose="020B0500000000000000" pitchFamily="34" charset="-122"/>
              </a:rPr>
              <a:t>6900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975 朦胧黑体" panose="020B0500000000000000" pitchFamily="34" charset="-122"/>
                <a:ea typeface="975 朦胧黑体" panose="020B0500000000000000" pitchFamily="34" charset="-122"/>
              </a:rPr>
              <a:t>家，行业从业人员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975 朦胧黑体" panose="020B0500000000000000" pitchFamily="34" charset="-122"/>
                <a:ea typeface="975 朦胧黑体" panose="020B0500000000000000" pitchFamily="34" charset="-122"/>
              </a:rPr>
              <a:t>26.41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975 朦胧黑体" panose="020B0500000000000000" pitchFamily="34" charset="-122"/>
                <a:ea typeface="975 朦胧黑体" panose="020B0500000000000000" pitchFamily="34" charset="-122"/>
              </a:rPr>
              <a:t>万人，资产规模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975 朦胧黑体" panose="020B0500000000000000" pitchFamily="34" charset="-122"/>
                <a:ea typeface="975 朦胧黑体" panose="020B0500000000000000" pitchFamily="34" charset="-122"/>
              </a:rPr>
              <a:t>315.16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975 朦胧黑体" panose="020B0500000000000000" pitchFamily="34" charset="-122"/>
                <a:ea typeface="975 朦胧黑体" panose="020B0500000000000000" pitchFamily="34" charset="-122"/>
              </a:rPr>
              <a:t>亿元；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975 朦胧黑体" panose="020B0500000000000000" pitchFamily="34" charset="-122"/>
                <a:ea typeface="975 朦胧黑体" panose="020B0500000000000000" pitchFamily="34" charset="-122"/>
              </a:rPr>
              <a:t>2018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975 朦胧黑体" panose="020B0500000000000000" pitchFamily="34" charset="-122"/>
                <a:ea typeface="975 朦胧黑体" panose="020B0500000000000000" pitchFamily="34" charset="-122"/>
              </a:rPr>
              <a:t>年毛绒玩具企业数量达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975 朦胧黑体" panose="020B0500000000000000" pitchFamily="34" charset="-122"/>
                <a:ea typeface="975 朦胧黑体" panose="020B0500000000000000" pitchFamily="34" charset="-122"/>
              </a:rPr>
              <a:t>7000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975 朦胧黑体" panose="020B0500000000000000" pitchFamily="34" charset="-122"/>
                <a:ea typeface="975 朦胧黑体" panose="020B0500000000000000" pitchFamily="34" charset="-122"/>
              </a:rPr>
              <a:t>家，行业从业人员约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975 朦胧黑体" panose="020B0500000000000000" pitchFamily="34" charset="-122"/>
                <a:ea typeface="975 朦胧黑体" panose="020B0500000000000000" pitchFamily="34" charset="-122"/>
              </a:rPr>
              <a:t>30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975 朦胧黑体" panose="020B0500000000000000" pitchFamily="34" charset="-122"/>
                <a:ea typeface="975 朦胧黑体" panose="020B0500000000000000" pitchFamily="34" charset="-122"/>
              </a:rPr>
              <a:t>万人，资产规模近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975 朦胧黑体" panose="020B0500000000000000" pitchFamily="34" charset="-122"/>
                <a:ea typeface="975 朦胧黑体" panose="020B0500000000000000" pitchFamily="34" charset="-122"/>
              </a:rPr>
              <a:t>360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975 朦胧黑体" panose="020B0500000000000000" pitchFamily="34" charset="-122"/>
                <a:ea typeface="975 朦胧黑体" panose="020B0500000000000000" pitchFamily="34" charset="-122"/>
              </a:rPr>
              <a:t>亿元；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975 朦胧黑体" panose="020B0500000000000000" pitchFamily="34" charset="-122"/>
                <a:ea typeface="975 朦胧黑体" panose="020B0500000000000000" pitchFamily="34" charset="-122"/>
              </a:rPr>
              <a:t>2021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975 朦胧黑体" panose="020B0500000000000000" pitchFamily="34" charset="-122"/>
                <a:ea typeface="975 朦胧黑体" panose="020B0500000000000000" pitchFamily="34" charset="-122"/>
              </a:rPr>
              <a:t>年毛绒玩具企业数量达</a:t>
            </a:r>
            <a:r>
              <a:rPr lang="en-US" altLang="zh-CN" sz="1400" dirty="0">
                <a:solidFill>
                  <a:schemeClr val="accent2">
                    <a:lumMod val="75000"/>
                  </a:schemeClr>
                </a:solidFill>
                <a:latin typeface="975 朦胧黑体" panose="020B0500000000000000" pitchFamily="34" charset="-122"/>
                <a:ea typeface="975 朦胧黑体" panose="020B0500000000000000" pitchFamily="34" charset="-122"/>
              </a:rPr>
              <a:t>7100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975 朦胧黑体" panose="020B0500000000000000" pitchFamily="34" charset="-122"/>
                <a:ea typeface="975 朦胧黑体" panose="020B0500000000000000" pitchFamily="34" charset="-122"/>
              </a:rPr>
              <a:t>家，资产规模近</a:t>
            </a:r>
            <a:r>
              <a:rPr lang="en-US" altLang="zh-CN" sz="1400" dirty="0">
                <a:solidFill>
                  <a:schemeClr val="accent2">
                    <a:lumMod val="75000"/>
                  </a:schemeClr>
                </a:solidFill>
                <a:latin typeface="975 朦胧黑体" panose="020B0500000000000000" pitchFamily="34" charset="-122"/>
                <a:ea typeface="975 朦胧黑体" panose="020B0500000000000000" pitchFamily="34" charset="-122"/>
              </a:rPr>
              <a:t>366</a:t>
            </a:r>
            <a:r>
              <a:rPr lang="zh-CN" altLang="en-US" sz="1400" dirty="0">
                <a:solidFill>
                  <a:schemeClr val="accent2">
                    <a:lumMod val="75000"/>
                  </a:schemeClr>
                </a:solidFill>
                <a:latin typeface="975 朦胧黑体" panose="020B0500000000000000" pitchFamily="34" charset="-122"/>
                <a:ea typeface="975 朦胧黑体" panose="020B0500000000000000" pitchFamily="34" charset="-122"/>
              </a:rPr>
              <a:t>亿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975 朦胧黑体" panose="020B0500000000000000" pitchFamily="34" charset="-122"/>
                <a:ea typeface="975 朦胧黑体" panose="020B0500000000000000" pitchFamily="34" charset="-122"/>
              </a:rPr>
              <a:t>元。</a:t>
            </a:r>
          </a:p>
        </p:txBody>
      </p:sp>
      <p:graphicFrame>
        <p:nvGraphicFramePr>
          <p:cNvPr id="15" name="图表 14">
            <a:extLst>
              <a:ext uri="{FF2B5EF4-FFF2-40B4-BE49-F238E27FC236}">
                <a16:creationId xmlns:a16="http://schemas.microsoft.com/office/drawing/2014/main" id="{31C8CB7C-7D9A-A72C-61E4-4F28DCFA03C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54059756"/>
              </p:ext>
            </p:extLst>
          </p:nvPr>
        </p:nvGraphicFramePr>
        <p:xfrm>
          <a:off x="7631147" y="444187"/>
          <a:ext cx="3706518" cy="27093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1026" name="Picture 2">
            <a:extLst>
              <a:ext uri="{FF2B5EF4-FFF2-40B4-BE49-F238E27FC236}">
                <a16:creationId xmlns:a16="http://schemas.microsoft.com/office/drawing/2014/main" id="{669A6EF0-3E58-44EB-BC31-2640F03D76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5499" y="3389298"/>
            <a:ext cx="4617814" cy="3198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3E02C46D-220F-07F4-48F2-3AD8FF5EA144}"/>
              </a:ext>
            </a:extLst>
          </p:cNvPr>
          <p:cNvSpPr/>
          <p:nvPr/>
        </p:nvSpPr>
        <p:spPr>
          <a:xfrm>
            <a:off x="10520508" y="6021153"/>
            <a:ext cx="1272805" cy="2947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1FD6C04C-6FBE-E15A-4433-6FA9651212C0}"/>
              </a:ext>
            </a:extLst>
          </p:cNvPr>
          <p:cNvSpPr txBox="1"/>
          <p:nvPr/>
        </p:nvSpPr>
        <p:spPr>
          <a:xfrm>
            <a:off x="221019" y="4785148"/>
            <a:ext cx="6442996" cy="1489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chemeClr val="accent2">
                    <a:lumMod val="75000"/>
                  </a:schemeClr>
                </a:solidFill>
                <a:latin typeface="975 朦胧黑体" panose="020B0500000000000000" pitchFamily="34" charset="-122"/>
                <a:ea typeface="975 朦胧黑体" panose="020B0500000000000000" pitchFamily="34" charset="-122"/>
              </a:rPr>
              <a:t>对外出口稳定恢复</a:t>
            </a:r>
            <a:endParaRPr lang="en-US" altLang="zh-CN" sz="2000" b="1" dirty="0">
              <a:solidFill>
                <a:schemeClr val="accent2">
                  <a:lumMod val="75000"/>
                </a:schemeClr>
              </a:solidFill>
              <a:latin typeface="975 朦胧黑体" panose="020B0500000000000000" pitchFamily="34" charset="-122"/>
              <a:ea typeface="975 朦胧黑体" panose="020B05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975 朦胧黑体" panose="020B0500000000000000" pitchFamily="34" charset="-122"/>
                <a:ea typeface="975 朦胧黑体" panose="020B0500000000000000" pitchFamily="34" charset="-122"/>
              </a:rPr>
              <a:t>后疫情时代下，我国毛绒玩具行业的出口贸易仍保持着良好的发展态势。主要出口市场是美国、英国、日本等国，例如，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975 朦胧黑体" panose="020B0500000000000000" pitchFamily="34" charset="-122"/>
                <a:ea typeface="975 朦胧黑体" panose="020B0500000000000000" pitchFamily="34" charset="-122"/>
              </a:rPr>
              <a:t>2021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975 朦胧黑体" panose="020B0500000000000000" pitchFamily="34" charset="-122"/>
                <a:ea typeface="975 朦胧黑体" panose="020B0500000000000000" pitchFamily="34" charset="-122"/>
              </a:rPr>
              <a:t>年对美国出口额</a:t>
            </a:r>
            <a:r>
              <a:rPr lang="en-US" altLang="zh-CN" sz="1400" dirty="0">
                <a:solidFill>
                  <a:schemeClr val="accent2">
                    <a:lumMod val="75000"/>
                  </a:schemeClr>
                </a:solidFill>
                <a:latin typeface="975 朦胧黑体" panose="020B0500000000000000" pitchFamily="34" charset="-122"/>
                <a:ea typeface="975 朦胧黑体" panose="020B0500000000000000" pitchFamily="34" charset="-122"/>
              </a:rPr>
              <a:t>85.7</a:t>
            </a:r>
            <a:r>
              <a:rPr lang="zh-CN" altLang="en-US" sz="1400" dirty="0">
                <a:solidFill>
                  <a:schemeClr val="accent2">
                    <a:lumMod val="75000"/>
                  </a:schemeClr>
                </a:solidFill>
                <a:latin typeface="975 朦胧黑体" panose="020B0500000000000000" pitchFamily="34" charset="-122"/>
                <a:ea typeface="975 朦胧黑体" panose="020B0500000000000000" pitchFamily="34" charset="-122"/>
              </a:rPr>
              <a:t>亿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975 朦胧黑体" panose="020B0500000000000000" pitchFamily="34" charset="-122"/>
                <a:ea typeface="975 朦胧黑体" panose="020B0500000000000000" pitchFamily="34" charset="-122"/>
              </a:rPr>
              <a:t>美元，比上年增长</a:t>
            </a:r>
            <a:r>
              <a:rPr lang="en-US" altLang="zh-CN" sz="1400" dirty="0">
                <a:solidFill>
                  <a:schemeClr val="accent2">
                    <a:lumMod val="75000"/>
                  </a:schemeClr>
                </a:solidFill>
                <a:latin typeface="975 朦胧黑体" panose="020B0500000000000000" pitchFamily="34" charset="-122"/>
                <a:ea typeface="975 朦胧黑体" panose="020B0500000000000000" pitchFamily="34" charset="-122"/>
              </a:rPr>
              <a:t>6.8%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975 朦胧黑体" panose="020B0500000000000000" pitchFamily="34" charset="-122"/>
                <a:ea typeface="975 朦胧黑体" panose="020B0500000000000000" pitchFamily="34" charset="-122"/>
              </a:rPr>
              <a:t>，占我国出口总额的</a:t>
            </a:r>
            <a:r>
              <a:rPr lang="en-US" altLang="zh-CN" sz="1400" dirty="0">
                <a:solidFill>
                  <a:schemeClr val="accent2">
                    <a:lumMod val="75000"/>
                  </a:schemeClr>
                </a:solidFill>
                <a:latin typeface="975 朦胧黑体" panose="020B0500000000000000" pitchFamily="34" charset="-122"/>
                <a:ea typeface="975 朦胧黑体" panose="020B0500000000000000" pitchFamily="34" charset="-122"/>
              </a:rPr>
              <a:t>25.6%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975 朦胧黑体" panose="020B0500000000000000" pitchFamily="34" charset="-122"/>
                <a:ea typeface="975 朦胧黑体" panose="020B0500000000000000" pitchFamily="34" charset="-122"/>
              </a:rPr>
              <a:t>。</a:t>
            </a:r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  <a:latin typeface="975 朦胧黑体" panose="020B0500000000000000" pitchFamily="34" charset="-122"/>
              <a:ea typeface="975 朦胧黑体" panose="020B0500000000000000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375146E-8F88-095F-5EDD-471F108B72B4}"/>
              </a:ext>
            </a:extLst>
          </p:cNvPr>
          <p:cNvSpPr txBox="1"/>
          <p:nvPr/>
        </p:nvSpPr>
        <p:spPr>
          <a:xfrm>
            <a:off x="2030428" y="498612"/>
            <a:ext cx="332801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chemeClr val="accent2">
                    <a:lumMod val="75000"/>
                  </a:schemeClr>
                </a:solidFill>
                <a:latin typeface="975 朦胧黑体" panose="020B0500000000000000" pitchFamily="34" charset="-122"/>
                <a:ea typeface="975 朦胧黑体" panose="020B0500000000000000" pitchFamily="34" charset="-122"/>
              </a:rPr>
              <a:t>海内外市场发展态势良好</a:t>
            </a:r>
            <a:endParaRPr lang="en-US" altLang="zh-CN" sz="1600" b="1" dirty="0">
              <a:solidFill>
                <a:schemeClr val="accent2">
                  <a:lumMod val="75000"/>
                </a:schemeClr>
              </a:solidFill>
              <a:latin typeface="975 朦胧黑体" panose="020B0500000000000000" pitchFamily="34" charset="-122"/>
              <a:ea typeface="975 朦胧黑体" panose="020B0500000000000000" pitchFamily="34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C6919800-29B5-7C3D-AEFF-FA61B8D3DF26}"/>
              </a:ext>
            </a:extLst>
          </p:cNvPr>
          <p:cNvSpPr/>
          <p:nvPr/>
        </p:nvSpPr>
        <p:spPr>
          <a:xfrm>
            <a:off x="10756900" y="6315911"/>
            <a:ext cx="1036413" cy="2269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78410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2">
            <a:extLst>
              <a:ext uri="{FF2B5EF4-FFF2-40B4-BE49-F238E27FC236}">
                <a16:creationId xmlns:a16="http://schemas.microsoft.com/office/drawing/2014/main" id="{0206B325-AF10-850B-6D20-A951DAC724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9" t="1351" r="641" b="1083"/>
          <a:stretch/>
        </p:blipFill>
        <p:spPr bwMode="auto">
          <a:xfrm>
            <a:off x="1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ED3043D6-6FAC-BF3E-56F5-1F222D18CEEC}"/>
              </a:ext>
            </a:extLst>
          </p:cNvPr>
          <p:cNvSpPr/>
          <p:nvPr/>
        </p:nvSpPr>
        <p:spPr>
          <a:xfrm>
            <a:off x="221019" y="0"/>
            <a:ext cx="1639865" cy="90273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BF28858-0C07-CF58-0907-61D2B3C420F9}"/>
              </a:ext>
            </a:extLst>
          </p:cNvPr>
          <p:cNvSpPr txBox="1"/>
          <p:nvPr/>
        </p:nvSpPr>
        <p:spPr>
          <a:xfrm>
            <a:off x="435657" y="203127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975 朦胧黑体" panose="020B0500000000000000" pitchFamily="34" charset="-122"/>
                <a:ea typeface="975 朦胧黑体" panose="020B0500000000000000" pitchFamily="34" charset="-122"/>
              </a:rPr>
              <a:t>政策背景</a:t>
            </a: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86F5DB1E-736B-0D92-EBBD-5C432306DE21}"/>
              </a:ext>
            </a:extLst>
          </p:cNvPr>
          <p:cNvCxnSpPr/>
          <p:nvPr/>
        </p:nvCxnSpPr>
        <p:spPr>
          <a:xfrm>
            <a:off x="577516" y="112295"/>
            <a:ext cx="89033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C49C3C92-DF82-BC63-0D25-8F8F91884F3B}"/>
              </a:ext>
            </a:extLst>
          </p:cNvPr>
          <p:cNvSpPr txBox="1"/>
          <p:nvPr/>
        </p:nvSpPr>
        <p:spPr>
          <a:xfrm>
            <a:off x="354705" y="495010"/>
            <a:ext cx="1372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Background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F4CB05A-22E7-D88D-E917-646B1C2159F0}"/>
              </a:ext>
            </a:extLst>
          </p:cNvPr>
          <p:cNvSpPr txBox="1"/>
          <p:nvPr/>
        </p:nvSpPr>
        <p:spPr>
          <a:xfrm>
            <a:off x="221018" y="1491290"/>
            <a:ext cx="7322780" cy="153061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</a:lstStyle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975 朦胧黑体" panose="020B0500000000000000" pitchFamily="34" charset="-122"/>
                <a:ea typeface="975 朦胧黑体" panose="020B0500000000000000" pitchFamily="34" charset="-122"/>
              </a:rPr>
              <a:t>《“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975 朦胧黑体" panose="020B0500000000000000" pitchFamily="34" charset="-122"/>
                <a:ea typeface="975 朦胧黑体" panose="020B0500000000000000" pitchFamily="34" charset="-122"/>
              </a:rPr>
              <a:t>十四五”智能制造发展规划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975 朦胧黑体" panose="020B0500000000000000" pitchFamily="34" charset="-122"/>
                <a:ea typeface="975 朦胧黑体" panose="020B0500000000000000" pitchFamily="34" charset="-122"/>
              </a:rPr>
              <a:t>》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975 朦胧黑体" panose="020B0500000000000000" pitchFamily="34" charset="-122"/>
                <a:ea typeface="975 朦胧黑体" panose="020B0500000000000000" pitchFamily="34" charset="-122"/>
              </a:rPr>
              <a:t>中明确了四大重点任务，包括加快系统创新，增强融合发展新动能；深化推广应用，开拓转型升级新路径；加强自主供给，壮大产业体系新优势；夯实基础支撑，构筑智能制造新保障。这表明制造业的转型升级已经</a:t>
            </a:r>
            <a:r>
              <a:rPr lang="zh-CN" altLang="en-US" sz="1600" dirty="0">
                <a:solidFill>
                  <a:schemeClr val="accent2">
                    <a:lumMod val="75000"/>
                  </a:schemeClr>
                </a:solidFill>
                <a:latin typeface="975 朦胧黑体" panose="020B0500000000000000" pitchFamily="34" charset="-122"/>
                <a:ea typeface="975 朦胧黑体" panose="020B0500000000000000" pitchFamily="34" charset="-122"/>
              </a:rPr>
              <a:t>上升到国家战略层面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375146E-8F88-095F-5EDD-471F108B72B4}"/>
              </a:ext>
            </a:extLst>
          </p:cNvPr>
          <p:cNvSpPr txBox="1"/>
          <p:nvPr/>
        </p:nvSpPr>
        <p:spPr>
          <a:xfrm>
            <a:off x="2030428" y="498612"/>
            <a:ext cx="38750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chemeClr val="accent2">
                    <a:lumMod val="75000"/>
                  </a:schemeClr>
                </a:solidFill>
                <a:latin typeface="975 朦胧黑体" panose="020B0500000000000000" pitchFamily="34" charset="-122"/>
                <a:ea typeface="975 朦胧黑体" panose="020B0500000000000000" pitchFamily="34" charset="-122"/>
              </a:rPr>
              <a:t>相关政策助力制造业转型升级</a:t>
            </a:r>
            <a:endParaRPr lang="en-US" altLang="zh-CN" sz="1600" b="1" dirty="0">
              <a:solidFill>
                <a:schemeClr val="accent2">
                  <a:lumMod val="75000"/>
                </a:schemeClr>
              </a:solidFill>
              <a:latin typeface="975 朦胧黑体" panose="020B0500000000000000" pitchFamily="34" charset="-122"/>
              <a:ea typeface="975 朦胧黑体" panose="020B0500000000000000" pitchFamily="34" charset="-122"/>
            </a:endParaRPr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87025695-B144-4C30-5678-0D2FF20B16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9746" y="2631249"/>
            <a:ext cx="3177006" cy="1941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B652EE31-53EF-F547-7739-5EC4E7825D5A}"/>
              </a:ext>
            </a:extLst>
          </p:cNvPr>
          <p:cNvSpPr txBox="1"/>
          <p:nvPr/>
        </p:nvSpPr>
        <p:spPr>
          <a:xfrm>
            <a:off x="271821" y="3368961"/>
            <a:ext cx="7271977" cy="153061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</a:lstStyle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975 朦胧黑体" panose="020B0500000000000000" pitchFamily="34" charset="-122"/>
                <a:ea typeface="975 朦胧黑体" panose="020B0500000000000000" pitchFamily="34" charset="-122"/>
              </a:rPr>
              <a:t>国家发展改革委会同有关方面出台了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975 朦胧黑体" panose="020B0500000000000000" pitchFamily="34" charset="-122"/>
                <a:ea typeface="975 朦胧黑体" panose="020B0500000000000000" pitchFamily="34" charset="-122"/>
              </a:rPr>
              <a:t>《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975 朦胧黑体" panose="020B0500000000000000" pitchFamily="34" charset="-122"/>
                <a:ea typeface="975 朦胧黑体" panose="020B0500000000000000" pitchFamily="34" charset="-122"/>
              </a:rPr>
              <a:t>关于加快推动制造服务业高质量发展的意见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975 朦胧黑体" panose="020B0500000000000000" pitchFamily="34" charset="-122"/>
                <a:ea typeface="975 朦胧黑体" panose="020B0500000000000000" pitchFamily="34" charset="-122"/>
              </a:rPr>
              <a:t>》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975 朦胧黑体" panose="020B0500000000000000" pitchFamily="34" charset="-122"/>
                <a:ea typeface="975 朦胧黑体" panose="020B0500000000000000" pitchFamily="34" charset="-122"/>
              </a:rPr>
              <a:t>，提出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975 朦胧黑体" panose="020B0500000000000000" pitchFamily="34" charset="-122"/>
                <a:ea typeface="975 朦胧黑体" panose="020B0500000000000000" pitchFamily="34" charset="-122"/>
              </a:rPr>
              <a:t>6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975 朦胧黑体" panose="020B0500000000000000" pitchFamily="34" charset="-122"/>
                <a:ea typeface="975 朦胧黑体" panose="020B0500000000000000" pitchFamily="34" charset="-122"/>
              </a:rPr>
              <a:t>个发展方向、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975 朦胧黑体" panose="020B0500000000000000" pitchFamily="34" charset="-122"/>
                <a:ea typeface="975 朦胧黑体" panose="020B0500000000000000" pitchFamily="34" charset="-122"/>
              </a:rPr>
              <a:t>9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975 朦胧黑体" panose="020B0500000000000000" pitchFamily="34" charset="-122"/>
                <a:ea typeface="975 朦胧黑体" panose="020B0500000000000000" pitchFamily="34" charset="-122"/>
              </a:rPr>
              <a:t>大专项行动和重点工程以及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975 朦胧黑体" panose="020B0500000000000000" pitchFamily="34" charset="-122"/>
                <a:ea typeface="975 朦胧黑体" panose="020B0500000000000000" pitchFamily="34" charset="-122"/>
              </a:rPr>
              <a:t>7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975 朦胧黑体" panose="020B0500000000000000" pitchFamily="34" charset="-122"/>
                <a:ea typeface="975 朦胧黑体" panose="020B0500000000000000" pitchFamily="34" charset="-122"/>
              </a:rPr>
              <a:t>项保障措施，意在加快提升面向制造业的专业化、社会化、综合性服务能力，有效引导制造业价值链攀升，实现高质量发展。这意味着玩具制造产业将</a:t>
            </a:r>
            <a:r>
              <a:rPr lang="zh-CN" altLang="en-US" sz="1600" dirty="0">
                <a:solidFill>
                  <a:schemeClr val="accent2">
                    <a:lumMod val="75000"/>
                  </a:schemeClr>
                </a:solidFill>
                <a:latin typeface="975 朦胧黑体" panose="020B0500000000000000" pitchFamily="34" charset="-122"/>
                <a:ea typeface="975 朦胧黑体" panose="020B0500000000000000" pitchFamily="34" charset="-122"/>
              </a:rPr>
              <a:t>迎来新的增长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1F44F034-26B3-0E5B-F233-7F0CD423EF30}"/>
              </a:ext>
            </a:extLst>
          </p:cNvPr>
          <p:cNvSpPr txBox="1"/>
          <p:nvPr/>
        </p:nvSpPr>
        <p:spPr>
          <a:xfrm>
            <a:off x="271822" y="5246633"/>
            <a:ext cx="7271976" cy="79194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</a:lstStyle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975 朦胧黑体" panose="020B0500000000000000" pitchFamily="34" charset="-122"/>
                <a:ea typeface="975 朦胧黑体" panose="020B0500000000000000" pitchFamily="34" charset="-122"/>
              </a:rPr>
              <a:t>未来两年，将是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975 朦胧黑体" panose="020B0500000000000000" pitchFamily="34" charset="-122"/>
                <a:ea typeface="975 朦胧黑体" panose="020B0500000000000000" pitchFamily="34" charset="-122"/>
              </a:rPr>
              <a:t>《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975 朦胧黑体" panose="020B0500000000000000" pitchFamily="34" charset="-122"/>
                <a:ea typeface="975 朦胧黑体" panose="020B0500000000000000" pitchFamily="34" charset="-122"/>
              </a:rPr>
              <a:t>中国制造二〇二五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975 朦胧黑体" panose="020B0500000000000000" pitchFamily="34" charset="-122"/>
                <a:ea typeface="975 朦胧黑体" panose="020B0500000000000000" pitchFamily="34" charset="-122"/>
              </a:rPr>
              <a:t>》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975 朦胧黑体" panose="020B0500000000000000" pitchFamily="34" charset="-122"/>
                <a:ea typeface="975 朦胧黑体" panose="020B0500000000000000" pitchFamily="34" charset="-122"/>
              </a:rPr>
              <a:t>战略建设的</a:t>
            </a:r>
            <a:r>
              <a:rPr lang="zh-CN" altLang="en-US" sz="1600" dirty="0">
                <a:solidFill>
                  <a:schemeClr val="accent2">
                    <a:lumMod val="75000"/>
                  </a:schemeClr>
                </a:solidFill>
                <a:latin typeface="975 朦胧黑体" panose="020B0500000000000000" pitchFamily="34" charset="-122"/>
                <a:ea typeface="975 朦胧黑体" panose="020B0500000000000000" pitchFamily="34" charset="-122"/>
              </a:rPr>
              <a:t>重要机遇期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975 朦胧黑体" panose="020B0500000000000000" pitchFamily="34" charset="-122"/>
                <a:ea typeface="975 朦胧黑体" panose="020B0500000000000000" pitchFamily="34" charset="-122"/>
              </a:rPr>
              <a:t>，玩具产业可借助制造产业整体升级的“东风”，进一步向高端产业链靠拢，潜力巨大</a:t>
            </a:r>
          </a:p>
        </p:txBody>
      </p:sp>
      <p:pic>
        <p:nvPicPr>
          <p:cNvPr id="20" name="Picture 4">
            <a:extLst>
              <a:ext uri="{FF2B5EF4-FFF2-40B4-BE49-F238E27FC236}">
                <a16:creationId xmlns:a16="http://schemas.microsoft.com/office/drawing/2014/main" id="{D695936A-3ABE-A2FC-D4CA-9F57C59C0D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9396" y="4669017"/>
            <a:ext cx="3157356" cy="1845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6">
            <a:extLst>
              <a:ext uri="{FF2B5EF4-FFF2-40B4-BE49-F238E27FC236}">
                <a16:creationId xmlns:a16="http://schemas.microsoft.com/office/drawing/2014/main" id="{8A023D16-3793-3822-431D-7E1C0813F1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400"/>
          <a:stretch/>
        </p:blipFill>
        <p:spPr bwMode="auto">
          <a:xfrm>
            <a:off x="8259747" y="603237"/>
            <a:ext cx="3157355" cy="1931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69501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1109</TotalTime>
  <Words>1681</Words>
  <Application>Microsoft Office PowerPoint</Application>
  <PresentationFormat>宽屏</PresentationFormat>
  <Paragraphs>165</Paragraphs>
  <Slides>15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6" baseType="lpstr">
      <vt:lpstr>07NikumaruFont</vt:lpstr>
      <vt:lpstr>975 朦胧黑体</vt:lpstr>
      <vt:lpstr>Impact MT Std</vt:lpstr>
      <vt:lpstr>包图小白体</vt:lpstr>
      <vt:lpstr>等线</vt:lpstr>
      <vt:lpstr>等线 Light</vt:lpstr>
      <vt:lpstr>微软雅黑</vt:lpstr>
      <vt:lpstr>Arial</vt:lpstr>
      <vt:lpstr>Calibri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Mimikko Mikasa</dc:creator>
  <cp:lastModifiedBy>Mimikko Mikasa</cp:lastModifiedBy>
  <cp:revision>20</cp:revision>
  <dcterms:created xsi:type="dcterms:W3CDTF">2022-12-24T06:58:00Z</dcterms:created>
  <dcterms:modified xsi:type="dcterms:W3CDTF">2022-12-27T14:13:13Z</dcterms:modified>
</cp:coreProperties>
</file>